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</p:sldIdLst>
  <p:sldSz cx="12192000" cy="6858000"/>
  <p:notesSz cx="6797675" cy="9926638"/>
  <p:embeddedFontLst>
    <p:embeddedFont>
      <p:font typeface="Amatic SC" panose="00000500000000000000" pitchFamily="2" charset="-79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  <p:embeddedFont>
      <p:font typeface="Lucida Sans" panose="020B0602030504020204" pitchFamily="34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Pacifico" panose="00000500000000000000" pitchFamily="2" charset="0"/>
      <p:regular r:id="rId42"/>
    </p:embeddedFont>
    <p:embeddedFont>
      <p:font typeface="Roboto" panose="020000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glrQYqlnTlMppKnDto3C3y+HkR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0B5469-CAFA-4141-B9EB-274649910FE3}">
  <a:tblStyle styleId="{170B5469-CAFA-4141-B9EB-274649910FE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FBE6372-C102-42F1-9E0D-7A4F366DBD70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e302e841bc_5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e302e841bc_5_33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32a7fc49aa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232a7fc49aa_3_1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e0b5899236_1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946" y="744497"/>
            <a:ext cx="60423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1e0b5899236_10_6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e302e841b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1e302e841bc_0_22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5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e302e841bc_5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1e302e841bc_5_45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6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e302e841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1e302e841bc_0_0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e302e841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946" y="744497"/>
            <a:ext cx="6042300" cy="3722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1e302e841bc_0_0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4389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e302e841b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g1e302e841bc_0_11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7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dea608d48e_0_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1dea608d4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e302e841bc_5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1e302e841bc_5_10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de971d67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1de971d6787_0_0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e302e841bc_5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1e302e841bc_5_67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302e841bc_5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e302e841bc_5_21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32a7fc49a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232a7fc49aa_1_0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3:notes"/>
          <p:cNvSpPr txBox="1">
            <a:spLocks noGrp="1"/>
          </p:cNvSpPr>
          <p:nvPr>
            <p:ph type="body" idx="1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1_Slide de Títu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8" descr="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d372dbc744_0_50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1d372dbc744_0_50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g1d372dbc744_0_50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uas Partes de Conteúdo">
  <p:cSld name="1_Duas Partes de Conteúd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2" name="Google Shape;42;p33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43" name="Google Shape;43;p33"/>
              <p:cNvSpPr/>
              <p:nvPr/>
            </p:nvSpPr>
            <p:spPr>
              <a:xfrm>
                <a:off x="0" y="942975"/>
                <a:ext cx="12192000" cy="5915025"/>
              </a:xfrm>
              <a:prstGeom prst="rect">
                <a:avLst/>
              </a:prstGeom>
              <a:solidFill>
                <a:srgbClr val="EFEF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33"/>
              <p:cNvSpPr/>
              <p:nvPr/>
            </p:nvSpPr>
            <p:spPr>
              <a:xfrm>
                <a:off x="153328" y="1135865"/>
                <a:ext cx="11885344" cy="552924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33"/>
              <p:cNvSpPr/>
              <p:nvPr/>
            </p:nvSpPr>
            <p:spPr>
              <a:xfrm>
                <a:off x="0" y="0"/>
                <a:ext cx="12192000" cy="942975"/>
              </a:xfrm>
              <a:prstGeom prst="rect">
                <a:avLst/>
              </a:prstGeom>
              <a:solidFill>
                <a:srgbClr val="242D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" name="Google Shape;46;p33"/>
            <p:cNvSpPr/>
            <p:nvPr/>
          </p:nvSpPr>
          <p:spPr>
            <a:xfrm>
              <a:off x="212993" y="432300"/>
              <a:ext cx="657225" cy="152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3"/>
            <p:cNvSpPr/>
            <p:nvPr/>
          </p:nvSpPr>
          <p:spPr>
            <a:xfrm>
              <a:off x="541605" y="1502782"/>
              <a:ext cx="14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33"/>
          <p:cNvSpPr txBox="1">
            <a:spLocks noGrp="1"/>
          </p:cNvSpPr>
          <p:nvPr>
            <p:ph type="title"/>
          </p:nvPr>
        </p:nvSpPr>
        <p:spPr>
          <a:xfrm>
            <a:off x="871200" y="147600"/>
            <a:ext cx="10482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1"/>
          </p:nvPr>
        </p:nvSpPr>
        <p:spPr>
          <a:xfrm>
            <a:off x="838200" y="2001672"/>
            <a:ext cx="5181600" cy="4330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0000"/>
              </a:buClr>
              <a:buSzPts val="2800"/>
              <a:buFont typeface="Courier New"/>
              <a:buChar char="o"/>
              <a:defRPr sz="2600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0000"/>
              </a:buClr>
              <a:buSzPts val="2400"/>
              <a:buFont typeface="Courier New"/>
              <a:buChar char="o"/>
              <a:defRPr sz="2400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0000"/>
              </a:buClr>
              <a:buSzPts val="2000"/>
              <a:buFont typeface="Courier New"/>
              <a:buChar char="o"/>
              <a:defRPr sz="2200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0000"/>
              </a:buClr>
              <a:buSzPts val="1800"/>
              <a:buFont typeface="Courier New"/>
              <a:buChar char="o"/>
              <a:defRPr sz="2000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0000"/>
              </a:buClr>
              <a:buSzPts val="1800"/>
              <a:buFont typeface="Courier New"/>
              <a:buChar char="o"/>
              <a:defRPr sz="1800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body" idx="2"/>
          </p:nvPr>
        </p:nvSpPr>
        <p:spPr>
          <a:xfrm>
            <a:off x="6172200" y="2001672"/>
            <a:ext cx="5181600" cy="4330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0000"/>
              </a:buClr>
              <a:buSzPts val="2800"/>
              <a:buFont typeface="Courier New"/>
              <a:buChar char="o"/>
              <a:defRPr sz="2600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0000"/>
              </a:buClr>
              <a:buSzPts val="2400"/>
              <a:buFont typeface="Courier New"/>
              <a:buChar char="o"/>
              <a:defRPr sz="2400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0000"/>
              </a:buClr>
              <a:buSzPts val="2000"/>
              <a:buFont typeface="Courier New"/>
              <a:buChar char="o"/>
              <a:defRPr sz="2200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0000"/>
              </a:buClr>
              <a:buSzPts val="1800"/>
              <a:buFont typeface="Courier New"/>
              <a:buChar char="o"/>
              <a:defRPr sz="2000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0000"/>
              </a:buClr>
              <a:buSzPts val="1800"/>
              <a:buFont typeface="Courier New"/>
              <a:buChar char="o"/>
              <a:defRPr sz="1800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body" idx="3"/>
          </p:nvPr>
        </p:nvSpPr>
        <p:spPr>
          <a:xfrm>
            <a:off x="1982618" y="1304782"/>
            <a:ext cx="9371182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600" u="none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g14cc47e8086_8_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4" name="Google Shape;54;g14cc47e8086_8_8"/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55" name="Google Shape;55;g14cc47e8086_8_8"/>
              <p:cNvSpPr/>
              <p:nvPr/>
            </p:nvSpPr>
            <p:spPr>
              <a:xfrm>
                <a:off x="0" y="942975"/>
                <a:ext cx="12192000" cy="5915025"/>
              </a:xfrm>
              <a:prstGeom prst="rect">
                <a:avLst/>
              </a:prstGeom>
              <a:solidFill>
                <a:srgbClr val="EFEF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g14cc47e8086_8_8"/>
              <p:cNvSpPr/>
              <p:nvPr/>
            </p:nvSpPr>
            <p:spPr>
              <a:xfrm>
                <a:off x="153328" y="1135865"/>
                <a:ext cx="11885344" cy="552924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g14cc47e8086_8_8"/>
              <p:cNvSpPr/>
              <p:nvPr/>
            </p:nvSpPr>
            <p:spPr>
              <a:xfrm>
                <a:off x="0" y="0"/>
                <a:ext cx="12192000" cy="942975"/>
              </a:xfrm>
              <a:prstGeom prst="rect">
                <a:avLst/>
              </a:prstGeom>
              <a:solidFill>
                <a:srgbClr val="242D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" name="Google Shape;58;g14cc47e8086_8_8"/>
            <p:cNvSpPr/>
            <p:nvPr/>
          </p:nvSpPr>
          <p:spPr>
            <a:xfrm>
              <a:off x="212993" y="432300"/>
              <a:ext cx="657225" cy="152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g14cc47e8086_8_8"/>
            <p:cNvSpPr/>
            <p:nvPr/>
          </p:nvSpPr>
          <p:spPr>
            <a:xfrm>
              <a:off x="541605" y="1502782"/>
              <a:ext cx="1440000" cy="108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g14cc47e8086_8_8"/>
          <p:cNvSpPr txBox="1">
            <a:spLocks noGrp="1"/>
          </p:cNvSpPr>
          <p:nvPr>
            <p:ph type="title"/>
          </p:nvPr>
        </p:nvSpPr>
        <p:spPr>
          <a:xfrm>
            <a:off x="870218" y="148500"/>
            <a:ext cx="10483582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4cc47e8086_8_8"/>
          <p:cNvSpPr txBox="1">
            <a:spLocks noGrp="1"/>
          </p:cNvSpPr>
          <p:nvPr>
            <p:ph type="body" idx="1"/>
          </p:nvPr>
        </p:nvSpPr>
        <p:spPr>
          <a:xfrm>
            <a:off x="838200" y="2001672"/>
            <a:ext cx="10515600" cy="432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0000"/>
              </a:buClr>
              <a:buSzPts val="2800"/>
              <a:buFont typeface="Courier New"/>
              <a:buChar char="o"/>
              <a:defRPr sz="2600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0000"/>
              </a:buClr>
              <a:buSzPts val="2400"/>
              <a:buFont typeface="Courier New"/>
              <a:buChar char="o"/>
              <a:defRPr sz="2400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0000"/>
              </a:buClr>
              <a:buSzPts val="2000"/>
              <a:buFont typeface="Courier New"/>
              <a:buChar char="o"/>
              <a:defRPr sz="2200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0000"/>
              </a:buClr>
              <a:buSzPts val="1800"/>
              <a:buFont typeface="Courier New"/>
              <a:buChar char="o"/>
              <a:defRPr sz="2000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0000"/>
              </a:buClr>
              <a:buSzPts val="1800"/>
              <a:buFont typeface="Courier New"/>
              <a:buChar char="o"/>
              <a:defRPr sz="1800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14cc47e8086_8_8"/>
          <p:cNvSpPr txBox="1">
            <a:spLocks noGrp="1"/>
          </p:cNvSpPr>
          <p:nvPr>
            <p:ph type="body" idx="2"/>
          </p:nvPr>
        </p:nvSpPr>
        <p:spPr>
          <a:xfrm>
            <a:off x="1982618" y="1304782"/>
            <a:ext cx="9371182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600" u="none">
                <a:solidFill>
                  <a:srgbClr val="44546A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7"/>
          <p:cNvSpPr/>
          <p:nvPr/>
        </p:nvSpPr>
        <p:spPr>
          <a:xfrm>
            <a:off x="0" y="6437314"/>
            <a:ext cx="12192000" cy="414337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7"/>
          <p:cNvSpPr txBox="1"/>
          <p:nvPr/>
        </p:nvSpPr>
        <p:spPr>
          <a:xfrm>
            <a:off x="0" y="6437314"/>
            <a:ext cx="12192000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SECRETARIA DA 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https://sed.educacao.sp.gov.br/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sed.educacao.sp.gov.br/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fape.educacao.sp.gov.br/multiplicaspprofessore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fape.educacao.sp.gov.br/wp-content/uploads/2023/05/Tutorial-Multiplica-SP_final2.pdf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https://sed.educacao.sp.gov.br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sed.educacao.sp.gov.br/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8145" y="4997936"/>
            <a:ext cx="2646396" cy="756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1e302e841bc_5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624" y="223854"/>
            <a:ext cx="1756038" cy="59516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1e302e841bc_5_33"/>
          <p:cNvSpPr txBox="1"/>
          <p:nvPr/>
        </p:nvSpPr>
        <p:spPr>
          <a:xfrm>
            <a:off x="92075" y="349125"/>
            <a:ext cx="7936800" cy="50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400" b="1" i="0" u="none" strike="noStrike" cap="none">
              <a:solidFill>
                <a:srgbClr val="98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Lucida Sans"/>
              <a:buChar char="➔"/>
            </a:pPr>
            <a:r>
              <a:rPr lang="pt-BR" sz="1600">
                <a:solidFill>
                  <a:srgbClr val="44474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pt-BR" sz="1600" b="0" i="0" u="none" strike="noStrike" cap="none">
                <a:solidFill>
                  <a:srgbClr val="44474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esponsável pela formação, orientação, mediação e acompanhamento das ações realizadas pelo </a:t>
            </a:r>
            <a:r>
              <a:rPr lang="pt-BR" sz="1600" b="1" i="0" u="none" strike="noStrike" cap="none">
                <a:solidFill>
                  <a:srgbClr val="44474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Professor Cursista</a:t>
            </a:r>
            <a:r>
              <a:rPr lang="pt-BR" sz="1600" b="0" i="0" u="none" strike="noStrike" cap="none">
                <a:solidFill>
                  <a:srgbClr val="44474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que atua em sala de aula. </a:t>
            </a:r>
            <a:endParaRPr sz="1600" b="0" i="0" u="none" strike="noStrike" cap="none">
              <a:solidFill>
                <a:srgbClr val="44474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44746"/>
              </a:buClr>
              <a:buSzPts val="1800"/>
              <a:buFont typeface="Lucida Sans"/>
              <a:buChar char="➔"/>
            </a:pPr>
            <a:r>
              <a:rPr lang="pt-BR" sz="1600" b="1" i="0" u="none" strike="noStrike" cap="none">
                <a:solidFill>
                  <a:srgbClr val="C00000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PEB I, PEB II e Prof. do Ensino Fundamental e Médio (Categorias A e F) </a:t>
            </a:r>
            <a:endParaRPr sz="1600" b="1" i="0" u="none" strike="noStrike" cap="none">
              <a:solidFill>
                <a:srgbClr val="C00000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44746"/>
              </a:buClr>
              <a:buSzPts val="1800"/>
              <a:buFont typeface="Lucida Sans"/>
              <a:buChar char="➔"/>
            </a:pPr>
            <a:r>
              <a:rPr lang="pt-BR" sz="1600" b="0" i="0" u="none" strike="noStrike" cap="none">
                <a:solidFill>
                  <a:srgbClr val="44474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Requisitos:</a:t>
            </a:r>
            <a:endParaRPr/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44746"/>
              </a:buClr>
              <a:buSzPts val="1800"/>
              <a:buFont typeface="Arial"/>
              <a:buAutoNum type="alphaLcParenR"/>
            </a:pPr>
            <a:r>
              <a:rPr lang="pt-BR" sz="1600" b="0" i="0" u="none" strike="noStrike" cap="none">
                <a:solidFill>
                  <a:srgbClr val="C00000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Ser titular de cargo ou ocupante de função-atividade. </a:t>
            </a:r>
            <a:endParaRPr/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44746"/>
              </a:buClr>
              <a:buSzPts val="1800"/>
              <a:buFont typeface="Arial"/>
              <a:buAutoNum type="alphaLcParenR"/>
            </a:pPr>
            <a:r>
              <a:rPr lang="pt-BR" sz="1600" b="0" i="0" u="none" strike="noStrike" cap="none">
                <a:solidFill>
                  <a:srgbClr val="C00000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Estar em exercício na sala de aula como professor da rede estadual de ensino de São Paulo. </a:t>
            </a:r>
            <a:endParaRPr/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44746"/>
              </a:buClr>
              <a:buSzPts val="1800"/>
              <a:buFont typeface="Arial"/>
              <a:buAutoNum type="alphaLcParenR"/>
            </a:pPr>
            <a:r>
              <a:rPr lang="pt-BR" sz="1600" b="0" i="0" u="none" strike="noStrike" cap="none">
                <a:solidFill>
                  <a:srgbClr val="C00000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Não estar em procedimento de aposentadoria. </a:t>
            </a:r>
            <a:endParaRPr/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44746"/>
              </a:buClr>
              <a:buSzPts val="1800"/>
              <a:buFont typeface="Arial"/>
              <a:buAutoNum type="alphaLcParenR"/>
            </a:pPr>
            <a:r>
              <a:rPr lang="pt-BR" sz="1600" b="0" i="0" u="none" strike="noStrike" cap="none">
                <a:solidFill>
                  <a:srgbClr val="C00000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Não estar designado no Regime de Dedicação Exclusiva (RDE) do Programa Ensino Integral – PEI. </a:t>
            </a:r>
            <a:endParaRPr/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44746"/>
              </a:buClr>
              <a:buSzPts val="1800"/>
              <a:buFont typeface="Arial"/>
              <a:buAutoNum type="alphaLcParenR"/>
            </a:pPr>
            <a:r>
              <a:rPr lang="pt-BR" sz="1600" b="0" i="0" u="none" strike="noStrike" cap="none">
                <a:solidFill>
                  <a:srgbClr val="C00000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Não estar contratado nos termos da Lei Complementar nº 1.093, de 16-07- 2009.</a:t>
            </a:r>
            <a:endParaRPr sz="1600" b="0" i="0" u="none" strike="noStrike" cap="none">
              <a:solidFill>
                <a:srgbClr val="C00000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0" name="Google Shape;230;g1e302e841bc_5_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1925" y="223850"/>
            <a:ext cx="1950300" cy="5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1e302e841bc_5_33"/>
          <p:cNvSpPr txBox="1"/>
          <p:nvPr/>
        </p:nvSpPr>
        <p:spPr>
          <a:xfrm>
            <a:off x="176850" y="4577350"/>
            <a:ext cx="1572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1e302e841bc_5_33"/>
          <p:cNvSpPr/>
          <p:nvPr/>
        </p:nvSpPr>
        <p:spPr>
          <a:xfrm>
            <a:off x="0" y="130850"/>
            <a:ext cx="8164946" cy="631200"/>
          </a:xfrm>
          <a:prstGeom prst="rect">
            <a:avLst/>
          </a:prstGeom>
          <a:gradFill>
            <a:gsLst>
              <a:gs pos="0">
                <a:srgbClr val="770000"/>
              </a:gs>
              <a:gs pos="50000">
                <a:srgbClr val="AC0000"/>
              </a:gs>
              <a:gs pos="100000">
                <a:srgbClr val="CE00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1e302e841bc_5_33"/>
          <p:cNvSpPr txBox="1"/>
          <p:nvPr/>
        </p:nvSpPr>
        <p:spPr>
          <a:xfrm>
            <a:off x="92075" y="223625"/>
            <a:ext cx="111270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PROFESSOR MULTIPLICADOR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1e302e841bc_5_33"/>
          <p:cNvSpPr/>
          <p:nvPr/>
        </p:nvSpPr>
        <p:spPr>
          <a:xfrm>
            <a:off x="8254624" y="2244930"/>
            <a:ext cx="3761275" cy="755421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i="0" u="none" strike="noStrike" cap="none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Para ser PROFESSOR MULTIPLICADOR – </a:t>
            </a:r>
            <a:r>
              <a:rPr lang="pt-BR" sz="1800" b="1" i="0" u="sng" strike="noStrike" cap="none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Inscrições na SED</a:t>
            </a:r>
            <a:endParaRPr sz="1800" b="1" i="0" u="none" strike="noStrike" cap="none">
              <a:solidFill>
                <a:srgbClr val="C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4472C4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35" name="Google Shape;235;g1e302e841bc_5_33"/>
          <p:cNvSpPr/>
          <p:nvPr/>
        </p:nvSpPr>
        <p:spPr>
          <a:xfrm>
            <a:off x="9337963" y="1042452"/>
            <a:ext cx="2466109" cy="979051"/>
          </a:xfrm>
          <a:prstGeom prst="flowChartAlternate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Resolução</a:t>
            </a:r>
            <a:endParaRPr sz="2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SEDUC-17, de 12-05-2023, republicada </a:t>
            </a:r>
            <a:endParaRPr sz="16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em DOE na data de 16-05-2023</a:t>
            </a:r>
            <a:endParaRPr sz="14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36" name="Google Shape;236;g1e302e841bc_5_33" descr="Clique Cursor, Ícone, Cursor, Cliqu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62706" y="2528629"/>
            <a:ext cx="312737" cy="40474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1e302e841bc_5_33"/>
          <p:cNvSpPr/>
          <p:nvPr/>
        </p:nvSpPr>
        <p:spPr>
          <a:xfrm>
            <a:off x="1483213" y="5045996"/>
            <a:ext cx="1952974" cy="1291409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517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Formação DE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*remota (durante as ATPC e/ou momentos formativos)</a:t>
            </a:r>
            <a:endParaRPr/>
          </a:p>
        </p:txBody>
      </p:sp>
      <p:sp>
        <p:nvSpPr>
          <p:cNvPr id="238" name="Google Shape;238;g1e302e841bc_5_33"/>
          <p:cNvSpPr/>
          <p:nvPr/>
        </p:nvSpPr>
        <p:spPr>
          <a:xfrm>
            <a:off x="6211714" y="5045996"/>
            <a:ext cx="2082799" cy="129140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B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Formação Professor Cursista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*remota (durante as ATPC)</a:t>
            </a:r>
            <a:endParaRPr/>
          </a:p>
        </p:txBody>
      </p:sp>
      <p:sp>
        <p:nvSpPr>
          <p:cNvPr id="239" name="Google Shape;239;g1e302e841bc_5_33"/>
          <p:cNvSpPr/>
          <p:nvPr/>
        </p:nvSpPr>
        <p:spPr>
          <a:xfrm>
            <a:off x="3814576" y="5212000"/>
            <a:ext cx="2082900" cy="757500"/>
          </a:xfrm>
          <a:prstGeom prst="ellipse">
            <a:avLst/>
          </a:prstGeom>
          <a:solidFill>
            <a:srgbClr val="C00000"/>
          </a:solidFill>
          <a:ln w="25400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Professor Multiplicador</a:t>
            </a:r>
            <a:endParaRPr/>
          </a:p>
        </p:txBody>
      </p:sp>
      <p:pic>
        <p:nvPicPr>
          <p:cNvPr id="240" name="Google Shape;240;g1e302e841bc_5_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7863119" flipH="1">
            <a:off x="3474574" y="4912269"/>
            <a:ext cx="562815" cy="56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1e302e841bc_5_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7863119" flipH="1">
            <a:off x="5478995" y="4930602"/>
            <a:ext cx="562815" cy="562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32a7fc49aa_3_1"/>
          <p:cNvSpPr/>
          <p:nvPr/>
        </p:nvSpPr>
        <p:spPr>
          <a:xfrm>
            <a:off x="0" y="130850"/>
            <a:ext cx="8216400" cy="631200"/>
          </a:xfrm>
          <a:prstGeom prst="rect">
            <a:avLst/>
          </a:prstGeom>
          <a:gradFill>
            <a:gsLst>
              <a:gs pos="0">
                <a:srgbClr val="D0CECE"/>
              </a:gs>
              <a:gs pos="33000">
                <a:srgbClr val="D0CECE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32a7fc49aa_3_1"/>
          <p:cNvSpPr txBox="1"/>
          <p:nvPr/>
        </p:nvSpPr>
        <p:spPr>
          <a:xfrm>
            <a:off x="92075" y="223625"/>
            <a:ext cx="111270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CRONOGRAMA</a:t>
            </a:r>
            <a:endParaRPr sz="3000" b="1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48" name="Google Shape;248;g232a7fc49aa_3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624" y="223854"/>
            <a:ext cx="1756038" cy="59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232a7fc49aa_3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1925" y="223850"/>
            <a:ext cx="1950300" cy="59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232a7fc49aa_3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6050" y="955275"/>
            <a:ext cx="8244600" cy="52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e0b5899236_10_6"/>
          <p:cNvSpPr/>
          <p:nvPr/>
        </p:nvSpPr>
        <p:spPr>
          <a:xfrm>
            <a:off x="359049" y="123875"/>
            <a:ext cx="1849500" cy="4718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1e0b5899236_10_6"/>
          <p:cNvSpPr/>
          <p:nvPr/>
        </p:nvSpPr>
        <p:spPr>
          <a:xfrm>
            <a:off x="455673" y="1000781"/>
            <a:ext cx="1592700" cy="3688200"/>
          </a:xfrm>
          <a:prstGeom prst="rect">
            <a:avLst/>
          </a:prstGeom>
          <a:solidFill>
            <a:srgbClr val="D0E0E3"/>
          </a:solidFill>
          <a:ln w="19050" cap="flat" cmpd="sng">
            <a:solidFill>
              <a:srgbClr val="45818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1e0b5899236_10_6"/>
          <p:cNvSpPr/>
          <p:nvPr/>
        </p:nvSpPr>
        <p:spPr>
          <a:xfrm>
            <a:off x="3567367" y="123875"/>
            <a:ext cx="8152800" cy="4718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1e0b5899236_10_6"/>
          <p:cNvSpPr/>
          <p:nvPr/>
        </p:nvSpPr>
        <p:spPr>
          <a:xfrm>
            <a:off x="4197634" y="1000867"/>
            <a:ext cx="7272000" cy="3688200"/>
          </a:xfrm>
          <a:prstGeom prst="rect">
            <a:avLst/>
          </a:prstGeom>
          <a:solidFill>
            <a:srgbClr val="CFE2F3">
              <a:alpha val="62745"/>
            </a:srgbClr>
          </a:solidFill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1e0b5899236_10_6"/>
          <p:cNvSpPr txBox="1"/>
          <p:nvPr/>
        </p:nvSpPr>
        <p:spPr>
          <a:xfrm>
            <a:off x="352754" y="134783"/>
            <a:ext cx="1849500" cy="712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EM SEU HORÁRIO DE TRABALHO</a:t>
            </a:r>
            <a:endParaRPr sz="15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g1e0b5899236_10_6"/>
          <p:cNvSpPr txBox="1"/>
          <p:nvPr/>
        </p:nvSpPr>
        <p:spPr>
          <a:xfrm>
            <a:off x="3586712" y="134783"/>
            <a:ext cx="8133900" cy="712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EM SEU HORÁRIO DE TRABALHO</a:t>
            </a:r>
            <a:endParaRPr sz="15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g1e0b5899236_10_6"/>
          <p:cNvSpPr txBox="1"/>
          <p:nvPr/>
        </p:nvSpPr>
        <p:spPr>
          <a:xfrm>
            <a:off x="4599473" y="1660453"/>
            <a:ext cx="3023100" cy="892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TURMA 1</a:t>
            </a:r>
            <a:endParaRPr sz="16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Duração: 02 </a:t>
            </a:r>
            <a:r>
              <a:rPr lang="pt-BR"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aulas por semana</a:t>
            </a:r>
            <a:endParaRPr sz="13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Quantidade de cursistas: 15</a:t>
            </a:r>
            <a:endParaRPr sz="13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g1e0b5899236_10_6"/>
          <p:cNvSpPr txBox="1"/>
          <p:nvPr/>
        </p:nvSpPr>
        <p:spPr>
          <a:xfrm>
            <a:off x="4599473" y="2638795"/>
            <a:ext cx="3023100" cy="892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TURMA 2 </a:t>
            </a:r>
            <a:endParaRPr sz="16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Duração: 02 </a:t>
            </a:r>
            <a:r>
              <a:rPr lang="pt-BR"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aulas por semana</a:t>
            </a:r>
            <a:endParaRPr sz="13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Quantidade de cursistas: 15</a:t>
            </a:r>
            <a:endParaRPr sz="13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g1e0b5899236_10_6"/>
          <p:cNvSpPr txBox="1"/>
          <p:nvPr/>
        </p:nvSpPr>
        <p:spPr>
          <a:xfrm>
            <a:off x="4599473" y="3617137"/>
            <a:ext cx="3023100" cy="892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TURMA 3</a:t>
            </a:r>
            <a:endParaRPr sz="16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Duração: 02 </a:t>
            </a:r>
            <a:r>
              <a:rPr lang="pt-BR"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aulas</a:t>
            </a:r>
            <a:r>
              <a:rPr lang="pt-BR" sz="13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por semana</a:t>
            </a:r>
            <a:endParaRPr sz="13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Quantidade de cursistas: </a:t>
            </a:r>
            <a:r>
              <a:rPr lang="pt-BR"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sz="13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g1e0b5899236_10_6"/>
          <p:cNvSpPr txBox="1"/>
          <p:nvPr/>
        </p:nvSpPr>
        <p:spPr>
          <a:xfrm>
            <a:off x="4197634" y="1064574"/>
            <a:ext cx="4294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TEMAS</a:t>
            </a:r>
            <a:endParaRPr sz="16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5" name="Google Shape;265;g1e0b5899236_1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5376" y="2744343"/>
            <a:ext cx="645644" cy="562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6" name="Google Shape;266;g1e0b5899236_10_6"/>
          <p:cNvCxnSpPr>
            <a:stCxn id="265" idx="3"/>
            <a:endCxn id="261" idx="1"/>
          </p:cNvCxnSpPr>
          <p:nvPr/>
        </p:nvCxnSpPr>
        <p:spPr>
          <a:xfrm rot="10800000" flipH="1">
            <a:off x="3211020" y="2106899"/>
            <a:ext cx="1388400" cy="9186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7" name="Google Shape;267;g1e0b5899236_10_6"/>
          <p:cNvCxnSpPr>
            <a:stCxn id="265" idx="3"/>
            <a:endCxn id="262" idx="1"/>
          </p:cNvCxnSpPr>
          <p:nvPr/>
        </p:nvCxnSpPr>
        <p:spPr>
          <a:xfrm>
            <a:off x="3211020" y="3025499"/>
            <a:ext cx="1388400" cy="597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8" name="Google Shape;268;g1e0b5899236_10_6"/>
          <p:cNvCxnSpPr>
            <a:stCxn id="265" idx="3"/>
            <a:endCxn id="263" idx="1"/>
          </p:cNvCxnSpPr>
          <p:nvPr/>
        </p:nvCxnSpPr>
        <p:spPr>
          <a:xfrm>
            <a:off x="3211020" y="3025499"/>
            <a:ext cx="1388400" cy="10380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9" name="Google Shape;269;g1e0b5899236_10_6"/>
          <p:cNvCxnSpPr>
            <a:stCxn id="261" idx="3"/>
            <a:endCxn id="270" idx="1"/>
          </p:cNvCxnSpPr>
          <p:nvPr/>
        </p:nvCxnSpPr>
        <p:spPr>
          <a:xfrm rot="10800000" flipH="1">
            <a:off x="7622573" y="2047153"/>
            <a:ext cx="342000" cy="59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0" name="Google Shape;270;g1e0b5899236_10_6"/>
          <p:cNvSpPr txBox="1"/>
          <p:nvPr/>
        </p:nvSpPr>
        <p:spPr>
          <a:xfrm>
            <a:off x="7964513" y="1660467"/>
            <a:ext cx="3183300" cy="773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 fontScale="8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FORMAÇÃO </a:t>
            </a:r>
            <a:endParaRPr sz="16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ENTRE PARES</a:t>
            </a:r>
            <a:endParaRPr sz="16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383"/>
              <a:buFont typeface="Arial"/>
              <a:buNone/>
            </a:pPr>
            <a:r>
              <a:rPr lang="pt-BR"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ATPC Cursista</a:t>
            </a:r>
            <a:endParaRPr sz="16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1" name="Google Shape;271;g1e0b5899236_10_6"/>
          <p:cNvCxnSpPr>
            <a:endCxn id="272" idx="1"/>
          </p:cNvCxnSpPr>
          <p:nvPr/>
        </p:nvCxnSpPr>
        <p:spPr>
          <a:xfrm>
            <a:off x="7622175" y="3043202"/>
            <a:ext cx="34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2" name="Google Shape;272;g1e0b5899236_10_6"/>
          <p:cNvSpPr txBox="1"/>
          <p:nvPr/>
        </p:nvSpPr>
        <p:spPr>
          <a:xfrm>
            <a:off x="7964775" y="2638802"/>
            <a:ext cx="3183300" cy="808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FORMAÇÃO </a:t>
            </a:r>
            <a:endParaRPr sz="16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ENTRE PARES</a:t>
            </a:r>
            <a:endParaRPr sz="16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383"/>
              <a:buFont typeface="Arial"/>
              <a:buNone/>
            </a:pPr>
            <a:r>
              <a:rPr lang="pt-BR"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ATPC Cursista</a:t>
            </a:r>
            <a:endParaRPr sz="16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3" name="Google Shape;273;g1e0b5899236_1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6562" y="2769471"/>
            <a:ext cx="709120" cy="6175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g1e0b5899236_10_6"/>
          <p:cNvCxnSpPr>
            <a:endCxn id="275" idx="1"/>
          </p:cNvCxnSpPr>
          <p:nvPr/>
        </p:nvCxnSpPr>
        <p:spPr>
          <a:xfrm>
            <a:off x="7622175" y="4003837"/>
            <a:ext cx="34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5" name="Google Shape;275;g1e0b5899236_10_6"/>
          <p:cNvSpPr txBox="1"/>
          <p:nvPr/>
        </p:nvSpPr>
        <p:spPr>
          <a:xfrm>
            <a:off x="7964775" y="3617137"/>
            <a:ext cx="3183300" cy="773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 fontScale="8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FORMAÇÃO </a:t>
            </a:r>
            <a:endParaRPr sz="16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ENTRE PARES</a:t>
            </a:r>
            <a:endParaRPr sz="16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383"/>
              <a:buFont typeface="Arial"/>
              <a:buNone/>
            </a:pPr>
            <a:r>
              <a:rPr lang="pt-BR" sz="13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ATPC Cursista</a:t>
            </a:r>
            <a:endParaRPr sz="16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6" name="Google Shape;276;g1e0b5899236_1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6562" y="3747806"/>
            <a:ext cx="709120" cy="61759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1e0b5899236_10_6"/>
          <p:cNvSpPr txBox="1"/>
          <p:nvPr/>
        </p:nvSpPr>
        <p:spPr>
          <a:xfrm>
            <a:off x="2209030" y="3387067"/>
            <a:ext cx="1358700" cy="5541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PROFESSOR MULTIPLICADOR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8" name="Google Shape;278;g1e0b5899236_10_6"/>
          <p:cNvCxnSpPr>
            <a:stCxn id="265" idx="1"/>
          </p:cNvCxnSpPr>
          <p:nvPr/>
        </p:nvCxnSpPr>
        <p:spPr>
          <a:xfrm rot="10800000">
            <a:off x="1941076" y="3025499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9" name="Google Shape;279;g1e0b5899236_10_6"/>
          <p:cNvSpPr txBox="1"/>
          <p:nvPr/>
        </p:nvSpPr>
        <p:spPr>
          <a:xfrm>
            <a:off x="471544" y="1186877"/>
            <a:ext cx="1493700" cy="597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ATPC</a:t>
            </a:r>
            <a:endParaRPr sz="13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g1e0b5899236_10_6"/>
          <p:cNvSpPr txBox="1"/>
          <p:nvPr/>
        </p:nvSpPr>
        <p:spPr>
          <a:xfrm>
            <a:off x="471542" y="2040510"/>
            <a:ext cx="1493700" cy="597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ESTUDO</a:t>
            </a:r>
            <a:endParaRPr sz="13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g1e0b5899236_10_6"/>
          <p:cNvSpPr/>
          <p:nvPr/>
        </p:nvSpPr>
        <p:spPr>
          <a:xfrm>
            <a:off x="455673" y="4787850"/>
            <a:ext cx="1996500" cy="104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pt-BR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professor deverá participar de ações formativas e de estudo semanais para sua orientação.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1e0b5899236_10_6"/>
          <p:cNvSpPr/>
          <p:nvPr/>
        </p:nvSpPr>
        <p:spPr>
          <a:xfrm>
            <a:off x="109900" y="4688962"/>
            <a:ext cx="444000" cy="38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1e0b5899236_10_6"/>
          <p:cNvSpPr/>
          <p:nvPr/>
        </p:nvSpPr>
        <p:spPr>
          <a:xfrm>
            <a:off x="4288618" y="4787850"/>
            <a:ext cx="3333900" cy="104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professor multiplicador deverá disponibilizar até 03 horários dentro da sua jornada de trabalho para a formação dos professores cursistas do seu componente.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1e0b5899236_10_6"/>
          <p:cNvSpPr/>
          <p:nvPr/>
        </p:nvSpPr>
        <p:spPr>
          <a:xfrm>
            <a:off x="4007370" y="4688962"/>
            <a:ext cx="444000" cy="38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1e0b5899236_10_6"/>
          <p:cNvSpPr/>
          <p:nvPr/>
        </p:nvSpPr>
        <p:spPr>
          <a:xfrm>
            <a:off x="8058874" y="4787850"/>
            <a:ext cx="3468000" cy="104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professor multiplicador deverá formar os professores cursistas, realizando ações de suporte pedagógico e orientação educacional. 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1e0b5899236_10_6"/>
          <p:cNvSpPr/>
          <p:nvPr/>
        </p:nvSpPr>
        <p:spPr>
          <a:xfrm>
            <a:off x="7804905" y="4688962"/>
            <a:ext cx="444000" cy="3864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pt-BR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1e0b5899236_10_6"/>
          <p:cNvSpPr txBox="1"/>
          <p:nvPr/>
        </p:nvSpPr>
        <p:spPr>
          <a:xfrm rot="-5398886">
            <a:off x="9584178" y="2462200"/>
            <a:ext cx="3702300" cy="76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FOMENTAR METODOLOGIAS ATIVAS</a:t>
            </a:r>
            <a:endParaRPr sz="17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8" name="Google Shape;288;g1e0b5899236_1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56333" y="1791136"/>
            <a:ext cx="709120" cy="61759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1e0b5899236_10_6"/>
          <p:cNvSpPr txBox="1"/>
          <p:nvPr/>
        </p:nvSpPr>
        <p:spPr>
          <a:xfrm>
            <a:off x="471542" y="3019531"/>
            <a:ext cx="1493700" cy="597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4581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FORMAÇÕES</a:t>
            </a:r>
            <a:endParaRPr sz="13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"/>
          <p:cNvSpPr txBox="1"/>
          <p:nvPr/>
        </p:nvSpPr>
        <p:spPr>
          <a:xfrm>
            <a:off x="100500" y="939130"/>
            <a:ext cx="9236175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lang="pt-BR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Professor Multiplicador </a:t>
            </a: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deverá </a:t>
            </a:r>
            <a:r>
              <a:rPr lang="pt-BR" sz="16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completar</a:t>
            </a:r>
            <a:r>
              <a:rPr lang="pt-BR"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a carga horária semanal de trabalho com as horas do “Programa Multiplica SP #Professores”</a:t>
            </a: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independente da carga horária atribuída, observado o limite legal.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docente </a:t>
            </a:r>
            <a:r>
              <a:rPr lang="pt-BR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poderá ter atribuídas parte de suas aulas a outro docente em substituição</a:t>
            </a: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inclusive o que for considerado bloco indivisível, </a:t>
            </a:r>
            <a:r>
              <a:rPr lang="pt-BR" sz="1600" b="0" i="0" u="sng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quando atender uma das seguintes hipóteses</a:t>
            </a: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pt-BR" sz="1600" b="0" i="0" u="none" strike="noStrike" cap="none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Quando o docente tiver atribuído o total mínimo de 34 (trinta e quatro) aulas, poderão ser liberadas 6 (seis) aulas, para fins de atribuição de 3 (três) turmas de cursistas; </a:t>
            </a:r>
            <a:endParaRPr/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pt-BR" sz="1600" b="0" i="0" u="none" strike="noStrike" cap="none">
                <a:solidFill>
                  <a:srgbClr val="FF0066"/>
                </a:solidFill>
                <a:latin typeface="Open Sans"/>
                <a:ea typeface="Open Sans"/>
                <a:cs typeface="Open Sans"/>
                <a:sym typeface="Open Sans"/>
              </a:rPr>
              <a:t>Quando o docente tiver atribuído o total mínimo de 35 (trinta e cinco) aulas, poderão ser liberadas 5 (cinco) aulas, para fins de atribuição de 2 (duas) turmas de cursistas; </a:t>
            </a:r>
            <a:endParaRPr/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pt-BR" sz="1600" b="0" i="0" u="none" strike="noStrike" cap="none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Quando o docente tiver atribuído o total mínimo de 36 (trinta e seis) aulas, poderão ser liberadas 3 (três) aulas, para fins de atribuição de 1 (uma) turma de cursistas. </a:t>
            </a:r>
            <a:endParaRPr/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pt-BR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carga horária do Professor Multiplicador deverá ser cumprida em horário distinto das aulas atribuídas com interação com os estudantes e poderá ser cumprida em local diverso da unidade escolar. </a:t>
            </a:r>
            <a:endParaRPr/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 fins de atribuição de Professor Multiplicador, o docente não poderá estar de licença, a qualquer título. </a:t>
            </a: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0" y="130850"/>
            <a:ext cx="8284200" cy="631200"/>
          </a:xfrm>
          <a:prstGeom prst="rect">
            <a:avLst/>
          </a:prstGeom>
          <a:gradFill>
            <a:gsLst>
              <a:gs pos="0">
                <a:srgbClr val="D0CECE"/>
              </a:gs>
              <a:gs pos="33000">
                <a:srgbClr val="D0CECE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"/>
          <p:cNvSpPr txBox="1"/>
          <p:nvPr/>
        </p:nvSpPr>
        <p:spPr>
          <a:xfrm>
            <a:off x="100500" y="201268"/>
            <a:ext cx="120915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Resolução SEDUC-17, de 12-05-2023, republicada </a:t>
            </a:r>
            <a:endParaRPr sz="2000" b="1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em DOE na data de 16-05-2023</a:t>
            </a:r>
            <a:endParaRPr sz="2500" b="1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97" name="Google Shape;29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624" y="223854"/>
            <a:ext cx="1756038" cy="59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1925" y="223850"/>
            <a:ext cx="1950300" cy="5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e302e841bc_0_22"/>
          <p:cNvSpPr/>
          <p:nvPr/>
        </p:nvSpPr>
        <p:spPr>
          <a:xfrm>
            <a:off x="0" y="130850"/>
            <a:ext cx="8284200" cy="631200"/>
          </a:xfrm>
          <a:prstGeom prst="rect">
            <a:avLst/>
          </a:prstGeom>
          <a:gradFill>
            <a:gsLst>
              <a:gs pos="0">
                <a:srgbClr val="D0CECE"/>
              </a:gs>
              <a:gs pos="33000">
                <a:srgbClr val="D0CECE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1e302e841bc_0_22"/>
          <p:cNvSpPr txBox="1"/>
          <p:nvPr/>
        </p:nvSpPr>
        <p:spPr>
          <a:xfrm>
            <a:off x="100550" y="595094"/>
            <a:ext cx="120915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Resolução SEDUC-17, de 12-05-2023, republicada </a:t>
            </a:r>
            <a:endParaRPr sz="2000" b="1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em DOE na data de 16-05-2023</a:t>
            </a:r>
            <a:endParaRPr sz="2000" b="1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05" name="Google Shape;305;g1e302e841bc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624" y="223854"/>
            <a:ext cx="1756038" cy="59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1e302e841bc_0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1925" y="223850"/>
            <a:ext cx="1950300" cy="595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7" name="Google Shape;307;g1e302e841bc_0_22"/>
          <p:cNvGraphicFramePr/>
          <p:nvPr/>
        </p:nvGraphicFramePr>
        <p:xfrm>
          <a:off x="381050" y="1402356"/>
          <a:ext cx="9034200" cy="4860550"/>
        </p:xfrm>
        <a:graphic>
          <a:graphicData uri="http://schemas.openxmlformats.org/drawingml/2006/table">
            <a:tbl>
              <a:tblPr>
                <a:noFill/>
                <a:tableStyleId>{4FBE6372-C102-42F1-9E0D-7A4F366DBD70}</a:tableStyleId>
              </a:tblPr>
              <a:tblGrid>
                <a:gridCol w="123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0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01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</a:rPr>
                        <a:t>Quantidade de turmas do Professor Multiplicador</a:t>
                      </a:r>
                      <a:endParaRPr sz="1100" b="1" u="none" strike="noStrike" cap="none">
                        <a:solidFill>
                          <a:srgbClr val="FF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Aulas de alocação destinadas ao “Programa Multiplica SP #Professores”</a:t>
                      </a:r>
                      <a:endParaRPr sz="1100" b="1" u="none" strike="noStrike" cap="none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>
                          <a:highlight>
                            <a:srgbClr val="FFFFFF"/>
                          </a:highlight>
                        </a:rPr>
                        <a:t>Aulas de Trabalho Pedagógico Coletivo (ATPC) ou Atividades Pedagógicas, de caráter formativo</a:t>
                      </a:r>
                      <a:endParaRPr sz="1100" b="1" u="none" strike="noStrike" cap="none">
                        <a:highlight>
                          <a:srgbClr val="FFFFFF"/>
                        </a:highlight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>
                          <a:highlight>
                            <a:srgbClr val="FFFFFF"/>
                          </a:highlight>
                        </a:rPr>
                        <a:t> </a:t>
                      </a:r>
                      <a:endParaRPr sz="1100" b="1" u="none" strike="noStrike" cap="none">
                        <a:highlight>
                          <a:srgbClr val="FFFFFF"/>
                        </a:highlight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Aula de Trabalho Pedagógico em Local de Livre Escolha (ATPL) ou Atividades Pedagógicas Diversificadas</a:t>
                      </a:r>
                      <a:endParaRPr sz="1100" b="1" u="none" strike="noStrike" cap="none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Total de aulas</a:t>
                      </a:r>
                      <a:endParaRPr sz="1100" b="1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(horas)</a:t>
                      </a:r>
                      <a:endParaRPr sz="1100" b="1" u="none" strike="noStrike" cap="none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2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Interação com os cursistas</a:t>
                      </a:r>
                      <a:endParaRPr sz="1100" b="1" u="none" strike="noStrike" cap="none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Momentos de formação do Professor Multiplicador</a:t>
                      </a:r>
                      <a:endParaRPr sz="1100" b="1" u="none" strike="noStrike" cap="none"/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 u="none" strike="noStrike" cap="none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2000" b="1" u="none" strike="noStrike" cap="none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>
                          <a:solidFill>
                            <a:srgbClr val="0070C0"/>
                          </a:solidFill>
                        </a:rPr>
                        <a:t>2 aulas </a:t>
                      </a:r>
                      <a:r>
                        <a:rPr lang="pt-BR" sz="1100" u="none" strike="noStrike" cap="none">
                          <a:solidFill>
                            <a:srgbClr val="0070C0"/>
                          </a:solidFill>
                        </a:rPr>
                        <a:t>(2 aulas x 1 turma) </a:t>
                      </a:r>
                      <a:endParaRPr sz="1100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>
                          <a:solidFill>
                            <a:srgbClr val="0070C0"/>
                          </a:solidFill>
                        </a:rPr>
                        <a:t>1 aula </a:t>
                      </a:r>
                      <a:endParaRPr sz="1100" b="1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</a:rPr>
                        <a:t>1 aula</a:t>
                      </a:r>
                      <a:endParaRPr sz="1100" u="none" strike="noStrike" cap="none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0070C0"/>
                          </a:solidFill>
                        </a:rPr>
                        <a:t>1 aula </a:t>
                      </a:r>
                      <a:endParaRPr sz="1100" u="none" strike="noStrike" cap="none">
                        <a:solidFill>
                          <a:srgbClr val="0070C0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0070C0"/>
                          </a:solidFill>
                        </a:rPr>
                        <a:t>5 aulas, de 45 minutos (total: 4 horas) </a:t>
                      </a:r>
                      <a:endParaRPr sz="1100" u="none" strike="noStrike" cap="none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0070C0"/>
                          </a:solidFill>
                          <a:highlight>
                            <a:srgbClr val="FFFFFF"/>
                          </a:highlight>
                        </a:rPr>
                        <a:t> </a:t>
                      </a:r>
                      <a:endParaRPr sz="1100" u="none" strike="noStrike" cap="none">
                        <a:solidFill>
                          <a:srgbClr val="0070C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 u="none" strike="noStrike" cap="none">
                          <a:solidFill>
                            <a:srgbClr val="FF0066"/>
                          </a:solidFill>
                        </a:rPr>
                        <a:t>2  </a:t>
                      </a:r>
                      <a:endParaRPr sz="2000" b="1" u="none" strike="noStrike" cap="none">
                        <a:solidFill>
                          <a:srgbClr val="FF0066"/>
                        </a:solidFill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>
                          <a:solidFill>
                            <a:srgbClr val="FF0066"/>
                          </a:solidFill>
                        </a:rPr>
                        <a:t>4 aulas </a:t>
                      </a:r>
                      <a:r>
                        <a:rPr lang="pt-BR" sz="1100" u="none" strike="noStrike" cap="none">
                          <a:solidFill>
                            <a:srgbClr val="FF0066"/>
                          </a:solidFill>
                        </a:rPr>
                        <a:t>(2 aulas x 2 turmas) </a:t>
                      </a:r>
                      <a:endParaRPr sz="1100" u="none" strike="noStrike" cap="none">
                        <a:solidFill>
                          <a:srgbClr val="FF0066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>
                          <a:solidFill>
                            <a:srgbClr val="FF0066"/>
                          </a:solidFill>
                        </a:rPr>
                        <a:t>1 aula </a:t>
                      </a:r>
                      <a:endParaRPr sz="1100" b="1" u="none" strike="noStrike" cap="none">
                        <a:solidFill>
                          <a:srgbClr val="FF0066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FF0066"/>
                          </a:solidFill>
                        </a:rPr>
                        <a:t>2 aulas</a:t>
                      </a:r>
                      <a:endParaRPr sz="1100" u="none" strike="noStrike" cap="none">
                        <a:solidFill>
                          <a:srgbClr val="FF0066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FF0066"/>
                          </a:solidFill>
                        </a:rPr>
                        <a:t>2 aulas</a:t>
                      </a:r>
                      <a:endParaRPr sz="1100" u="none" strike="noStrike" cap="none">
                        <a:solidFill>
                          <a:srgbClr val="FF0066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FF0066"/>
                          </a:solidFill>
                        </a:rPr>
                        <a:t>9 aulas, de 45 minutos (total: 7 horas) </a:t>
                      </a:r>
                      <a:endParaRPr sz="1100" u="none" strike="noStrike" cap="none">
                        <a:solidFill>
                          <a:srgbClr val="FF0066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FF0066"/>
                          </a:solidFill>
                          <a:highlight>
                            <a:srgbClr val="FFFFFF"/>
                          </a:highlight>
                        </a:rPr>
                        <a:t> </a:t>
                      </a:r>
                      <a:endParaRPr sz="1100" u="none" strike="noStrike" cap="none">
                        <a:solidFill>
                          <a:srgbClr val="FF0066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7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pt-BR" sz="2000" b="1" u="none" strike="noStrike" cap="none">
                          <a:solidFill>
                            <a:srgbClr val="7030A0"/>
                          </a:solidFill>
                          <a:highlight>
                            <a:srgbClr val="FFFFFF"/>
                          </a:highlight>
                        </a:rPr>
                        <a:t>3</a:t>
                      </a:r>
                      <a:endParaRPr sz="2000" b="1" u="none" strike="noStrike" cap="none">
                        <a:solidFill>
                          <a:srgbClr val="7030A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>
                          <a:solidFill>
                            <a:srgbClr val="7030A0"/>
                          </a:solidFill>
                        </a:rPr>
                        <a:t>6 aulas </a:t>
                      </a:r>
                      <a:r>
                        <a:rPr lang="pt-BR" sz="1100" u="none" strike="noStrike" cap="none">
                          <a:solidFill>
                            <a:srgbClr val="7030A0"/>
                          </a:solidFill>
                        </a:rPr>
                        <a:t>(2 aulas x 3 turmas) </a:t>
                      </a:r>
                      <a:endParaRPr sz="1100" u="none" strike="noStrike" cap="none">
                        <a:solidFill>
                          <a:srgbClr val="7030A0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>
                          <a:solidFill>
                            <a:srgbClr val="7030A0"/>
                          </a:solidFill>
                        </a:rPr>
                        <a:t>0 aula </a:t>
                      </a:r>
                      <a:endParaRPr sz="1100" b="1" u="none" strike="noStrike" cap="none">
                        <a:solidFill>
                          <a:srgbClr val="7030A0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7030A0"/>
                          </a:solidFill>
                        </a:rPr>
                        <a:t>2 aulas </a:t>
                      </a:r>
                      <a:endParaRPr sz="1100" u="none" strike="noStrike" cap="none">
                        <a:solidFill>
                          <a:srgbClr val="7030A0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7030A0"/>
                          </a:solidFill>
                        </a:rPr>
                        <a:t>2 aulas</a:t>
                      </a:r>
                      <a:endParaRPr sz="1100" u="none" strike="noStrike" cap="none">
                        <a:solidFill>
                          <a:srgbClr val="7030A0"/>
                        </a:solidFill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7030A0"/>
                          </a:solidFill>
                        </a:rPr>
                        <a:t>10 aulas, de 45 minutos (total: 8 horas) </a:t>
                      </a:r>
                      <a:endParaRPr sz="1100" u="none" strike="noStrike" cap="none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u="none" strike="noStrike" cap="none">
                          <a:solidFill>
                            <a:srgbClr val="7030A0"/>
                          </a:solidFill>
                          <a:highlight>
                            <a:srgbClr val="FFFFFF"/>
                          </a:highlight>
                        </a:rPr>
                        <a:t> </a:t>
                      </a:r>
                      <a:endParaRPr sz="1100" u="none" strike="noStrike" cap="none">
                        <a:solidFill>
                          <a:srgbClr val="7030A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8" name="Google Shape;308;g1e302e841bc_0_22"/>
          <p:cNvSpPr txBox="1"/>
          <p:nvPr/>
        </p:nvSpPr>
        <p:spPr>
          <a:xfrm>
            <a:off x="341186" y="933250"/>
            <a:ext cx="959073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>
                <a:solidFill>
                  <a:schemeClr val="dk1"/>
                </a:solidFill>
                <a:highlight>
                  <a:srgbClr val="FAF9F8"/>
                </a:highlight>
                <a:latin typeface="Open Sans"/>
                <a:ea typeface="Open Sans"/>
                <a:cs typeface="Open Sans"/>
                <a:sym typeface="Open Sans"/>
              </a:rPr>
              <a:t>Anexo - Carga horária do Professor Multiplicador a que se referem os artigos 3°, 7°, 10º  e 13º desta Resolução</a:t>
            </a:r>
            <a:r>
              <a:rPr lang="pt-BR" sz="1300" b="0" i="0" u="none" strike="noStrike" cap="none">
                <a:solidFill>
                  <a:schemeClr val="dk1"/>
                </a:solidFill>
                <a:highlight>
                  <a:srgbClr val="FAF9F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"/>
          <p:cNvSpPr txBox="1"/>
          <p:nvPr/>
        </p:nvSpPr>
        <p:spPr>
          <a:xfrm>
            <a:off x="2104176" y="1476826"/>
            <a:ext cx="7983647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pt-BR" sz="5100" b="1" i="0" u="none" strike="noStrike" cap="none" dirty="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Dúvidas  sobre o Professor </a:t>
            </a:r>
            <a:r>
              <a:rPr lang="pt-BR" sz="5100" b="1" dirty="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M</a:t>
            </a:r>
            <a:r>
              <a:rPr lang="pt-BR" sz="5100" b="1" i="0" u="none" strike="noStrike" cap="none" dirty="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ultiplicador?</a:t>
            </a:r>
            <a:endParaRPr sz="5600" b="1" i="0" u="none" strike="noStrike" cap="none" dirty="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14" name="Google Shape;3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624" y="223854"/>
            <a:ext cx="1756038" cy="59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1925" y="223850"/>
            <a:ext cx="1950300" cy="59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" descr="Ponto De Interrogação, Pergunta, Mar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2745" y="2624580"/>
            <a:ext cx="2941948" cy="294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1e302e841bc_5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624" y="223854"/>
            <a:ext cx="1756038" cy="59516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1e302e841bc_5_45"/>
          <p:cNvSpPr txBox="1"/>
          <p:nvPr/>
        </p:nvSpPr>
        <p:spPr>
          <a:xfrm>
            <a:off x="92075" y="806325"/>
            <a:ext cx="6003925" cy="23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400" b="1" i="0" u="none" strike="noStrike" cap="none">
              <a:solidFill>
                <a:srgbClr val="98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Lucida Sans"/>
              <a:buChar char="➔"/>
            </a:pPr>
            <a:r>
              <a:rPr lang="pt-BR" sz="1600" b="0" i="0" u="none" strike="noStrike" cap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Participante das formações mediadas pelo Professor Multiplicador que serão desenvolvidas com os </a:t>
            </a:r>
            <a:r>
              <a:rPr lang="pt-BR" sz="1600" b="1" i="0" u="none" strike="noStrike" cap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Estudantes.</a:t>
            </a:r>
            <a:endParaRPr sz="1600" b="0" i="0" u="none" strike="noStrike" cap="none">
              <a:solidFill>
                <a:srgbClr val="44474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44746"/>
              </a:buClr>
              <a:buSzPts val="1800"/>
              <a:buFont typeface="Lucida Sans"/>
              <a:buChar char="➔"/>
            </a:pPr>
            <a:r>
              <a:rPr lang="pt-BR" sz="1600" b="1" i="0" u="none" strike="noStrike" cap="none">
                <a:solidFill>
                  <a:schemeClr val="accent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PEB I, PEB II e Prof. do Ensino Fundamental e Médio (todos os professores em sala de aula inclusive Categoria O e PEI) </a:t>
            </a:r>
            <a:endParaRPr/>
          </a:p>
        </p:txBody>
      </p:sp>
      <p:pic>
        <p:nvPicPr>
          <p:cNvPr id="323" name="Google Shape;323;g1e302e841bc_5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1925" y="223850"/>
            <a:ext cx="1950300" cy="5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1e302e841bc_5_45"/>
          <p:cNvSpPr txBox="1"/>
          <p:nvPr/>
        </p:nvSpPr>
        <p:spPr>
          <a:xfrm>
            <a:off x="176850" y="4577350"/>
            <a:ext cx="1572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1e302e841bc_5_45"/>
          <p:cNvSpPr/>
          <p:nvPr/>
        </p:nvSpPr>
        <p:spPr>
          <a:xfrm>
            <a:off x="0" y="130850"/>
            <a:ext cx="8164946" cy="631200"/>
          </a:xfrm>
          <a:prstGeom prst="rect">
            <a:avLst/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1e302e841bc_5_45"/>
          <p:cNvSpPr txBox="1"/>
          <p:nvPr/>
        </p:nvSpPr>
        <p:spPr>
          <a:xfrm>
            <a:off x="92075" y="223625"/>
            <a:ext cx="111270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PROFESSOR CURSISTA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1e302e841bc_5_45"/>
          <p:cNvSpPr/>
          <p:nvPr/>
        </p:nvSpPr>
        <p:spPr>
          <a:xfrm>
            <a:off x="8164946" y="2244930"/>
            <a:ext cx="3761275" cy="755421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i="0" u="none" strike="noStrike" cap="none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rPr>
              <a:t>Em breve adesão  dos professores cursistas – </a:t>
            </a:r>
            <a:r>
              <a:rPr lang="pt-BR" sz="1800" b="1" i="0" u="sng" strike="noStrike" cap="none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 SED</a:t>
            </a:r>
            <a:endParaRPr sz="1800" b="1" i="0" u="none" strike="noStrike" cap="none">
              <a:solidFill>
                <a:schemeClr val="accent2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4472C4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28" name="Google Shape;328;g1e302e841bc_5_45"/>
          <p:cNvSpPr/>
          <p:nvPr/>
        </p:nvSpPr>
        <p:spPr>
          <a:xfrm>
            <a:off x="9337963" y="1042452"/>
            <a:ext cx="2466109" cy="979051"/>
          </a:xfrm>
          <a:prstGeom prst="flowChartAlternate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Resolução</a:t>
            </a:r>
            <a:endParaRPr sz="2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SEDUC-17, de 12-05-2023, republicada </a:t>
            </a:r>
            <a:endParaRPr sz="16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em DOE na data de 16-05-2023</a:t>
            </a:r>
            <a:endParaRPr sz="14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29" name="Google Shape;329;g1e302e841bc_5_45"/>
          <p:cNvSpPr/>
          <p:nvPr/>
        </p:nvSpPr>
        <p:spPr>
          <a:xfrm>
            <a:off x="707450" y="4150945"/>
            <a:ext cx="2082799" cy="129140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Formação Professor Multiplicador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*remota (durante as ATPC)</a:t>
            </a:r>
            <a:endParaRPr/>
          </a:p>
        </p:txBody>
      </p:sp>
      <p:sp>
        <p:nvSpPr>
          <p:cNvPr id="330" name="Google Shape;330;g1e302e841bc_5_45"/>
          <p:cNvSpPr/>
          <p:nvPr/>
        </p:nvSpPr>
        <p:spPr>
          <a:xfrm>
            <a:off x="3624629" y="4417958"/>
            <a:ext cx="1819613" cy="757382"/>
          </a:xfrm>
          <a:prstGeom prst="ellipse">
            <a:avLst/>
          </a:prstGeom>
          <a:solidFill>
            <a:schemeClr val="accent4"/>
          </a:solidFill>
          <a:ln w="25400" cap="flat" cmpd="sng">
            <a:solidFill>
              <a:srgbClr val="BA8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Professor Cursista</a:t>
            </a:r>
            <a:endParaRPr/>
          </a:p>
        </p:txBody>
      </p:sp>
      <p:pic>
        <p:nvPicPr>
          <p:cNvPr id="331" name="Google Shape;331;g1e302e841bc_5_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863119" flipH="1">
            <a:off x="3039441" y="4149743"/>
            <a:ext cx="562815" cy="56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1e302e841bc_5_45" descr="Clique Cursor, Ícone, Cursor, Cliqu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219075" y="2491683"/>
            <a:ext cx="312737" cy="404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"/>
          <p:cNvSpPr txBox="1"/>
          <p:nvPr/>
        </p:nvSpPr>
        <p:spPr>
          <a:xfrm>
            <a:off x="3202217" y="1467949"/>
            <a:ext cx="603056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pt-BR" sz="5100" b="1" i="0" u="none" strike="noStrike" cap="none" dirty="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Dúvidas sobre o Professor Cursista ?</a:t>
            </a:r>
            <a:endParaRPr sz="5600" b="1" i="0" u="none" strike="noStrike" cap="none" dirty="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38" name="Google Shape;3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624" y="223854"/>
            <a:ext cx="1756038" cy="59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1925" y="223850"/>
            <a:ext cx="1950300" cy="59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" descr="Ponto De Interrogação, Pergunta, Mar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2745" y="2624580"/>
            <a:ext cx="2941948" cy="294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e302e841bc_0_0"/>
          <p:cNvSpPr/>
          <p:nvPr/>
        </p:nvSpPr>
        <p:spPr>
          <a:xfrm>
            <a:off x="0" y="130850"/>
            <a:ext cx="8284200" cy="631200"/>
          </a:xfrm>
          <a:prstGeom prst="rect">
            <a:avLst/>
          </a:prstGeom>
          <a:gradFill>
            <a:gsLst>
              <a:gs pos="0">
                <a:srgbClr val="D0CECE"/>
              </a:gs>
              <a:gs pos="33000">
                <a:srgbClr val="D0CECE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1e302e841bc_0_0"/>
          <p:cNvSpPr txBox="1"/>
          <p:nvPr/>
        </p:nvSpPr>
        <p:spPr>
          <a:xfrm>
            <a:off x="132825" y="179725"/>
            <a:ext cx="111270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Benefícios do Programa </a:t>
            </a:r>
            <a:endParaRPr sz="3000" b="1" i="0" u="none" strike="noStrike" cap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7" name="Google Shape;347;g1e302e841bc_0_0"/>
          <p:cNvSpPr txBox="1"/>
          <p:nvPr/>
        </p:nvSpPr>
        <p:spPr>
          <a:xfrm>
            <a:off x="412800" y="911527"/>
            <a:ext cx="8074252" cy="636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pt-BR" sz="1900" b="0" i="0" u="none" strike="noStrike" cap="none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Formação remota, dentro ou fora da Unidade Escolar, para o </a:t>
            </a:r>
            <a:r>
              <a:rPr lang="pt-BR" sz="1900" b="1" i="0" u="none" strike="noStrike" cap="none" dirty="0">
                <a:solidFill>
                  <a:srgbClr val="C00000"/>
                </a:solidFill>
                <a:latin typeface="Lucida Sans"/>
                <a:ea typeface="Lucida Sans"/>
                <a:cs typeface="Lucida Sans"/>
                <a:sym typeface="Lucida Sans"/>
              </a:rPr>
              <a:t>Professor Multiplicador </a:t>
            </a:r>
            <a:r>
              <a:rPr lang="pt-BR" sz="1900" b="0" i="0" u="none" strike="noStrike" cap="none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 o </a:t>
            </a:r>
            <a:r>
              <a:rPr lang="pt-BR" sz="1900" b="1" i="0" u="none" strike="noStrike" cap="none" dirty="0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Professor Cursista</a:t>
            </a:r>
            <a:r>
              <a:rPr lang="pt-BR" sz="1900" b="0" i="0" u="none" strike="noStrike" cap="none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;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Possibilidade de ampliar a carga horária com turmas de formação para o professor que decidir ser </a:t>
            </a:r>
            <a:r>
              <a:rPr lang="pt-BR" sz="1900" b="1" dirty="0">
                <a:solidFill>
                  <a:srgbClr val="C00000"/>
                </a:solidFill>
                <a:latin typeface="Lucida Sans"/>
                <a:ea typeface="Lucida Sans"/>
                <a:cs typeface="Lucida Sans"/>
                <a:sym typeface="Lucida Sans"/>
              </a:rPr>
              <a:t>Multiplicador</a:t>
            </a:r>
            <a:r>
              <a:rPr lang="pt-BR" sz="19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;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Formações certificadas, válidas para evolução funcional, para o </a:t>
            </a:r>
            <a:r>
              <a:rPr lang="pt-BR" sz="1900" b="1" dirty="0">
                <a:solidFill>
                  <a:schemeClr val="accent6">
                    <a:lumMod val="75000"/>
                  </a:schemeClr>
                </a:solidFill>
                <a:latin typeface="Lucida Sans"/>
                <a:ea typeface="Lucida Sans"/>
                <a:cs typeface="Lucida Sans"/>
                <a:sym typeface="Lucida Sans"/>
              </a:rPr>
              <a:t>Formador DE</a:t>
            </a:r>
            <a:r>
              <a:rPr lang="pt-BR" sz="19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pt-BR" sz="1900" b="1" dirty="0">
                <a:solidFill>
                  <a:srgbClr val="C00000"/>
                </a:solidFill>
                <a:latin typeface="Lucida Sans"/>
                <a:ea typeface="Lucida Sans"/>
                <a:cs typeface="Lucida Sans"/>
                <a:sym typeface="Lucida Sans"/>
              </a:rPr>
              <a:t>Professor Multiplicador </a:t>
            </a:r>
            <a:r>
              <a:rPr lang="pt-BR" sz="19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 </a:t>
            </a:r>
            <a:r>
              <a:rPr lang="pt-BR" sz="1900" b="1" dirty="0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Professor Cursista</a:t>
            </a:r>
            <a:r>
              <a:rPr lang="pt-BR" sz="19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;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Formação continuada entre pares, direcionada para o componente curricular, de modo a fortalecer e aprimorar as práticas pedagógicas do </a:t>
            </a:r>
            <a:r>
              <a:rPr lang="pt-BR" sz="1900" b="1" dirty="0">
                <a:solidFill>
                  <a:schemeClr val="accent6">
                    <a:lumMod val="75000"/>
                  </a:schemeClr>
                </a:solidFill>
                <a:latin typeface="Lucida Sans"/>
                <a:ea typeface="Lucida Sans"/>
                <a:cs typeface="Lucida Sans"/>
                <a:sym typeface="Lucida Sans"/>
              </a:rPr>
              <a:t>Formador DE</a:t>
            </a:r>
            <a:r>
              <a:rPr lang="pt-BR" sz="19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, </a:t>
            </a:r>
            <a:r>
              <a:rPr lang="pt-BR" sz="1900" b="1" dirty="0">
                <a:solidFill>
                  <a:srgbClr val="C00000"/>
                </a:solidFill>
                <a:latin typeface="Lucida Sans"/>
                <a:ea typeface="Lucida Sans"/>
                <a:cs typeface="Lucida Sans"/>
                <a:sym typeface="Lucida Sans"/>
              </a:rPr>
              <a:t>Professor Multiplicador </a:t>
            </a:r>
            <a:r>
              <a:rPr lang="pt-BR" sz="19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 </a:t>
            </a:r>
            <a:r>
              <a:rPr lang="pt-BR" sz="1900" b="1" dirty="0">
                <a:solidFill>
                  <a:schemeClr val="accent2"/>
                </a:solidFill>
                <a:latin typeface="Lucida Sans"/>
                <a:ea typeface="Lucida Sans"/>
                <a:cs typeface="Lucida Sans"/>
                <a:sym typeface="Lucida Sans"/>
              </a:rPr>
              <a:t>Professor Cursista </a:t>
            </a:r>
            <a:r>
              <a:rPr lang="pt-BR" sz="19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na sua área de conhecimento;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500"/>
              <a:buFont typeface="Arial" panose="020B0604020202020204" pitchFamily="34" charset="0"/>
              <a:buChar char="•"/>
            </a:pPr>
            <a:r>
              <a:rPr lang="pt-BR" sz="19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Dispensa de participação no processo seletivo do Programa Multiplica SP #Professores de 2024.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pt-BR" sz="19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900" b="0" i="0" u="none" strike="noStrike" cap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48" name="Google Shape;348;g1e302e841b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624" y="223854"/>
            <a:ext cx="1756038" cy="59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1e302e841b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1925" y="223850"/>
            <a:ext cx="1950300" cy="5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e302e841bc_0_0"/>
          <p:cNvSpPr/>
          <p:nvPr/>
        </p:nvSpPr>
        <p:spPr>
          <a:xfrm>
            <a:off x="0" y="130850"/>
            <a:ext cx="8284200" cy="631200"/>
          </a:xfrm>
          <a:prstGeom prst="rect">
            <a:avLst/>
          </a:prstGeom>
          <a:gradFill>
            <a:gsLst>
              <a:gs pos="0">
                <a:srgbClr val="D0CECE"/>
              </a:gs>
              <a:gs pos="33000">
                <a:srgbClr val="D0CECE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1e302e841bc_0_0"/>
          <p:cNvSpPr txBox="1"/>
          <p:nvPr/>
        </p:nvSpPr>
        <p:spPr>
          <a:xfrm>
            <a:off x="132825" y="179725"/>
            <a:ext cx="111270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pt-BR" sz="25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Página do Programa </a:t>
            </a:r>
            <a:endParaRPr sz="3000" b="1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47" name="Google Shape;347;g1e302e841bc_0_0"/>
          <p:cNvSpPr txBox="1"/>
          <p:nvPr/>
        </p:nvSpPr>
        <p:spPr>
          <a:xfrm>
            <a:off x="4733375" y="2651550"/>
            <a:ext cx="74586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19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3"/>
              </a:rPr>
              <a:t>https://efape.educacao.sp.gov.br/multiplicaspprofessores/</a:t>
            </a:r>
            <a:endParaRPr sz="19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48" name="Google Shape;348;g1e302e841b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4624" y="223854"/>
            <a:ext cx="1756038" cy="59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1e302e841bc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1925" y="223850"/>
            <a:ext cx="1950300" cy="59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1e302e841bc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375" y="1210174"/>
            <a:ext cx="4114949" cy="4114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32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"/>
          <p:cNvSpPr/>
          <p:nvPr/>
        </p:nvSpPr>
        <p:spPr>
          <a:xfrm>
            <a:off x="3812845" y="0"/>
            <a:ext cx="4421776" cy="64242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8484" y="5230450"/>
            <a:ext cx="3490499" cy="10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2264" y="917851"/>
            <a:ext cx="4462937" cy="3897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95444" y="5384902"/>
            <a:ext cx="2646396" cy="756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e302e841bc_0_11"/>
          <p:cNvSpPr/>
          <p:nvPr/>
        </p:nvSpPr>
        <p:spPr>
          <a:xfrm>
            <a:off x="0" y="130850"/>
            <a:ext cx="8284200" cy="631200"/>
          </a:xfrm>
          <a:prstGeom prst="rect">
            <a:avLst/>
          </a:prstGeom>
          <a:gradFill>
            <a:gsLst>
              <a:gs pos="0">
                <a:srgbClr val="D0CECE"/>
              </a:gs>
              <a:gs pos="33000">
                <a:srgbClr val="D0CECE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1e302e841bc_0_11"/>
          <p:cNvSpPr txBox="1"/>
          <p:nvPr/>
        </p:nvSpPr>
        <p:spPr>
          <a:xfrm>
            <a:off x="151298" y="427823"/>
            <a:ext cx="111270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pt-BR" sz="25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Link do Tutorial de inscrições</a:t>
            </a:r>
            <a:endParaRPr sz="25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357" name="Google Shape;357;g1e302e841bc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624" y="223854"/>
            <a:ext cx="1756038" cy="59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1e302e841bc_0_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1925" y="223850"/>
            <a:ext cx="1950300" cy="59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1e302e841bc_0_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9725" y="976225"/>
            <a:ext cx="5453952" cy="545395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1e302e841bc_0_11"/>
          <p:cNvSpPr txBox="1"/>
          <p:nvPr/>
        </p:nvSpPr>
        <p:spPr>
          <a:xfrm>
            <a:off x="10258800" y="5749750"/>
            <a:ext cx="4104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1900" b="0" i="0" u="sng" strike="noStrike" cap="none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  <a:hlinkClick r:id="rId6"/>
              </a:rPr>
              <a:t>Clique aqui</a:t>
            </a:r>
            <a:endParaRPr sz="19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7021" y="5331564"/>
            <a:ext cx="2357958" cy="78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7030" y="2307861"/>
            <a:ext cx="5391874" cy="1622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dea608d48e_0_0"/>
          <p:cNvSpPr txBox="1"/>
          <p:nvPr/>
        </p:nvSpPr>
        <p:spPr>
          <a:xfrm>
            <a:off x="2989000" y="1074132"/>
            <a:ext cx="52137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Construção dos </a:t>
            </a:r>
            <a:r>
              <a:rPr lang="pt-BR" sz="1600" b="1" i="0" u="none" strike="noStrike" cap="none">
                <a:solidFill>
                  <a:srgbClr val="980000"/>
                </a:solidFill>
                <a:latin typeface="Open Sans"/>
                <a:ea typeface="Open Sans"/>
                <a:cs typeface="Open Sans"/>
                <a:sym typeface="Open Sans"/>
              </a:rPr>
              <a:t>Roteiros Formativos </a:t>
            </a: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ATPC, formação dos  </a:t>
            </a:r>
            <a:r>
              <a:rPr lang="pt-BR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Formadores DE em reuniões semanais.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g1dea608d48e_0_0"/>
          <p:cNvSpPr txBox="1"/>
          <p:nvPr/>
        </p:nvSpPr>
        <p:spPr>
          <a:xfrm>
            <a:off x="3044799" y="5464779"/>
            <a:ext cx="4727312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Aplicação com os </a:t>
            </a:r>
            <a:r>
              <a:rPr lang="pt-BR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Estudantes em sala de aula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g1dea608d48e_0_0"/>
          <p:cNvSpPr/>
          <p:nvPr/>
        </p:nvSpPr>
        <p:spPr>
          <a:xfrm>
            <a:off x="3458575" y="181349"/>
            <a:ext cx="4313536" cy="691351"/>
          </a:xfrm>
          <a:prstGeom prst="roundRect">
            <a:avLst>
              <a:gd name="adj" fmla="val 16667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1dea608d48e_0_0"/>
          <p:cNvSpPr txBox="1"/>
          <p:nvPr/>
        </p:nvSpPr>
        <p:spPr>
          <a:xfrm>
            <a:off x="3016562" y="3675569"/>
            <a:ext cx="4909039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Formação dos </a:t>
            </a:r>
            <a:r>
              <a:rPr lang="pt-BR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Professores Cursistas em ATPC </a:t>
            </a:r>
            <a:r>
              <a:rPr lang="pt-BR" sz="1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ou Atividades Pedagógicas, de caráter formativo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g1dea608d48e_0_0"/>
          <p:cNvSpPr txBox="1"/>
          <p:nvPr/>
        </p:nvSpPr>
        <p:spPr>
          <a:xfrm>
            <a:off x="3002799" y="2102294"/>
            <a:ext cx="5305898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Formação e acompanhamento e diálogo com os </a:t>
            </a:r>
            <a:r>
              <a:rPr lang="pt-BR" sz="16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Professores  Multiplicadores em ATPC ou Atividades Pedagógicas, de caráter formativo e/ou Momentos de Formação do Professor Multiplicador</a:t>
            </a:r>
            <a:endParaRPr sz="16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g1dea608d48e_0_0"/>
          <p:cNvSpPr/>
          <p:nvPr/>
        </p:nvSpPr>
        <p:spPr>
          <a:xfrm>
            <a:off x="5613" y="205838"/>
            <a:ext cx="2419500" cy="631200"/>
          </a:xfrm>
          <a:prstGeom prst="rect">
            <a:avLst/>
          </a:prstGeom>
          <a:gradFill>
            <a:gsLst>
              <a:gs pos="0">
                <a:srgbClr val="D0CECE"/>
              </a:gs>
              <a:gs pos="33000">
                <a:srgbClr val="D0CECE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1dea608d48e_0_0"/>
          <p:cNvSpPr txBox="1"/>
          <p:nvPr/>
        </p:nvSpPr>
        <p:spPr>
          <a:xfrm>
            <a:off x="-3" y="278000"/>
            <a:ext cx="60069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DESENHO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1dea608d48e_0_0"/>
          <p:cNvSpPr/>
          <p:nvPr/>
        </p:nvSpPr>
        <p:spPr>
          <a:xfrm>
            <a:off x="485024" y="1241578"/>
            <a:ext cx="2293800" cy="725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Formadores EFAPE</a:t>
            </a:r>
            <a:r>
              <a:rPr lang="pt-BR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g1dea608d48e_0_0"/>
          <p:cNvSpPr/>
          <p:nvPr/>
        </p:nvSpPr>
        <p:spPr>
          <a:xfrm>
            <a:off x="485024" y="3613340"/>
            <a:ext cx="2293800" cy="9501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Professores </a:t>
            </a:r>
            <a:endParaRPr sz="16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Multiplicadores</a:t>
            </a: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(até 3 turmas com 15) </a:t>
            </a: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g1dea608d48e_0_0"/>
          <p:cNvSpPr/>
          <p:nvPr/>
        </p:nvSpPr>
        <p:spPr>
          <a:xfrm>
            <a:off x="443024" y="5023915"/>
            <a:ext cx="2377800" cy="11307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Professores Cursistas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g1dea608d48e_0_0"/>
          <p:cNvSpPr/>
          <p:nvPr/>
        </p:nvSpPr>
        <p:spPr>
          <a:xfrm>
            <a:off x="485028" y="2427465"/>
            <a:ext cx="2293800" cy="725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Formadores DE </a:t>
            </a: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(turmas de 15)</a:t>
            </a: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4" name="Google Shape;144;g1dea608d48e_0_0"/>
          <p:cNvCxnSpPr>
            <a:stCxn id="140" idx="2"/>
            <a:endCxn id="143" idx="0"/>
          </p:cNvCxnSpPr>
          <p:nvPr/>
        </p:nvCxnSpPr>
        <p:spPr>
          <a:xfrm>
            <a:off x="1631924" y="1966978"/>
            <a:ext cx="0" cy="46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g1dea608d48e_0_0"/>
          <p:cNvCxnSpPr>
            <a:stCxn id="141" idx="2"/>
            <a:endCxn id="142" idx="0"/>
          </p:cNvCxnSpPr>
          <p:nvPr/>
        </p:nvCxnSpPr>
        <p:spPr>
          <a:xfrm>
            <a:off x="1631924" y="4563440"/>
            <a:ext cx="0" cy="46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" name="Google Shape;146;g1dea608d48e_0_0"/>
          <p:cNvCxnSpPr>
            <a:stCxn id="143" idx="2"/>
            <a:endCxn id="141" idx="0"/>
          </p:cNvCxnSpPr>
          <p:nvPr/>
        </p:nvCxnSpPr>
        <p:spPr>
          <a:xfrm>
            <a:off x="1631928" y="3152865"/>
            <a:ext cx="0" cy="46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7" name="Google Shape;147;g1dea608d48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265700" flipH="1">
            <a:off x="2579305" y="1893068"/>
            <a:ext cx="562815" cy="56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dea608d48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265700" flipH="1">
            <a:off x="2579305" y="3237131"/>
            <a:ext cx="562815" cy="56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dea608d48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265700" flipH="1">
            <a:off x="2627905" y="4827806"/>
            <a:ext cx="562815" cy="56281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dea608d48e_0_0"/>
          <p:cNvSpPr txBox="1"/>
          <p:nvPr/>
        </p:nvSpPr>
        <p:spPr>
          <a:xfrm>
            <a:off x="3431315" y="112430"/>
            <a:ext cx="4333936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Todas as formações serão online constituindo cursos de atualização certificados com duração de 90min cada</a:t>
            </a: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1" name="Google Shape;151;g1dea608d48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4624" y="223854"/>
            <a:ext cx="1756038" cy="59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1dea608d48e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1925" y="223850"/>
            <a:ext cx="1950300" cy="5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e302e841bc_5_10"/>
          <p:cNvSpPr/>
          <p:nvPr/>
        </p:nvSpPr>
        <p:spPr>
          <a:xfrm>
            <a:off x="0" y="130850"/>
            <a:ext cx="8164946" cy="631200"/>
          </a:xfrm>
          <a:prstGeom prst="rect">
            <a:avLst/>
          </a:prstGeom>
          <a:gradFill>
            <a:gsLst>
              <a:gs pos="0">
                <a:srgbClr val="14436D"/>
              </a:gs>
              <a:gs pos="50000">
                <a:srgbClr val="1D619F"/>
              </a:gs>
              <a:gs pos="100000">
                <a:srgbClr val="2375B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1e302e841bc_5_10"/>
          <p:cNvSpPr txBox="1"/>
          <p:nvPr/>
        </p:nvSpPr>
        <p:spPr>
          <a:xfrm>
            <a:off x="92075" y="223625"/>
            <a:ext cx="111270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FORMADOR EFAPE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1e302e841bc_5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624" y="223854"/>
            <a:ext cx="1756038" cy="59516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e302e841bc_5_10"/>
          <p:cNvSpPr txBox="1"/>
          <p:nvPr/>
        </p:nvSpPr>
        <p:spPr>
          <a:xfrm>
            <a:off x="67052" y="819014"/>
            <a:ext cx="7238912" cy="150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400" b="1" i="0" u="none" strike="noStrike" cap="none">
              <a:solidFill>
                <a:srgbClr val="98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Lucida Sans"/>
              <a:buChar char="➔"/>
            </a:pPr>
            <a:r>
              <a:rPr lang="pt-BR" sz="1600" b="0" i="0" u="none" strike="noStrike" cap="none">
                <a:solidFill>
                  <a:srgbClr val="44474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Responsável pela formação, orientação, mediação  e acompanhamento das ações realizadas pelo </a:t>
            </a:r>
            <a:r>
              <a:rPr lang="pt-BR" sz="1600" b="1" i="0" u="none" strike="noStrike" cap="none">
                <a:solidFill>
                  <a:srgbClr val="44474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Formador DE</a:t>
            </a:r>
            <a:r>
              <a:rPr lang="pt-BR" sz="1600" b="0" i="0" u="none" strike="noStrike" cap="none">
                <a:solidFill>
                  <a:srgbClr val="44474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600" b="0" i="0" u="none" strike="noStrike" cap="none">
              <a:solidFill>
                <a:srgbClr val="44474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44746"/>
              </a:buClr>
              <a:buSzPts val="1800"/>
              <a:buFont typeface="Lucida Sans"/>
              <a:buChar char="➔"/>
            </a:pPr>
            <a:r>
              <a:rPr lang="pt-BR" sz="1600" b="0" i="0" u="none" strike="noStrike" cap="none">
                <a:solidFill>
                  <a:srgbClr val="44474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Elaboração dos </a:t>
            </a:r>
            <a:r>
              <a:rPr lang="pt-BR" sz="1600" b="1" i="0" u="none" strike="noStrike" cap="none">
                <a:solidFill>
                  <a:srgbClr val="C00000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Roteiros Formativos</a:t>
            </a:r>
            <a:endParaRPr sz="1600" b="1" i="0" u="none" strike="noStrike" cap="none">
              <a:solidFill>
                <a:srgbClr val="C00000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1" name="Google Shape;161;g1e302e841bc_5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1925" y="223850"/>
            <a:ext cx="1950300" cy="5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1e302e841bc_5_10"/>
          <p:cNvSpPr txBox="1"/>
          <p:nvPr/>
        </p:nvSpPr>
        <p:spPr>
          <a:xfrm>
            <a:off x="176850" y="4577350"/>
            <a:ext cx="1572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e302e841bc_5_10"/>
          <p:cNvSpPr/>
          <p:nvPr/>
        </p:nvSpPr>
        <p:spPr>
          <a:xfrm>
            <a:off x="1112935" y="2518353"/>
            <a:ext cx="3255865" cy="755421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i="0" u="none" strike="noStrike" cap="none">
                <a:solidFill>
                  <a:srgbClr val="4472C4"/>
                </a:solidFill>
                <a:latin typeface="Amatic SC"/>
                <a:ea typeface="Amatic SC"/>
                <a:cs typeface="Amatic SC"/>
                <a:sym typeface="Amatic SC"/>
              </a:rPr>
              <a:t>Para ser Formador EFAPE – </a:t>
            </a:r>
            <a:r>
              <a:rPr lang="pt-BR" sz="1800" b="1" i="0" u="sng" strike="noStrike" cap="none">
                <a:solidFill>
                  <a:srgbClr val="4472C4"/>
                </a:solidFill>
                <a:latin typeface="Amatic SC"/>
                <a:ea typeface="Amatic SC"/>
                <a:cs typeface="Amatic SC"/>
                <a:sym typeface="Amatic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Inscrições na SED</a:t>
            </a:r>
            <a:endParaRPr sz="1800" b="1" i="0" u="none" strike="noStrike" cap="none">
              <a:solidFill>
                <a:srgbClr val="4472C4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4472C4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4" name="Google Shape;164;g1e302e841bc_5_10"/>
          <p:cNvSpPr/>
          <p:nvPr/>
        </p:nvSpPr>
        <p:spPr>
          <a:xfrm>
            <a:off x="9337963" y="1042452"/>
            <a:ext cx="2466109" cy="979051"/>
          </a:xfrm>
          <a:prstGeom prst="flowChartAlternate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Resolução</a:t>
            </a:r>
            <a:endParaRPr sz="2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SEDUC-17, de 12-05-2023, republicada </a:t>
            </a:r>
            <a:endParaRPr sz="16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em DOE na data de 16-05-2023</a:t>
            </a:r>
            <a:endParaRPr sz="14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5" name="Google Shape;165;g1e302e841bc_5_10"/>
          <p:cNvPicPr preferRelativeResize="0"/>
          <p:nvPr/>
        </p:nvPicPr>
        <p:blipFill rotWithShape="1">
          <a:blip r:embed="rId6">
            <a:alphaModFix/>
          </a:blip>
          <a:srcRect l="54772" t="13395" r="14344" b="22408"/>
          <a:stretch/>
        </p:blipFill>
        <p:spPr>
          <a:xfrm>
            <a:off x="355515" y="2980382"/>
            <a:ext cx="5007796" cy="319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1e302e841bc_5_10" descr="Clique Cursor, Ícone, Cursor, Cliqu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5515" y="4699314"/>
            <a:ext cx="312737" cy="40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1e302e841bc_5_10" descr="Clique Cursor, Ícone, Cursor, Cliqu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65152" y="2778011"/>
            <a:ext cx="312737" cy="404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de971d6787_0_0"/>
          <p:cNvSpPr/>
          <p:nvPr/>
        </p:nvSpPr>
        <p:spPr>
          <a:xfrm>
            <a:off x="0" y="130850"/>
            <a:ext cx="8216400" cy="631200"/>
          </a:xfrm>
          <a:prstGeom prst="rect">
            <a:avLst/>
          </a:prstGeom>
          <a:gradFill>
            <a:gsLst>
              <a:gs pos="0">
                <a:srgbClr val="D0CECE"/>
              </a:gs>
              <a:gs pos="33000">
                <a:srgbClr val="D0CECE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1de971d6787_0_0"/>
          <p:cNvSpPr txBox="1"/>
          <p:nvPr/>
        </p:nvSpPr>
        <p:spPr>
          <a:xfrm>
            <a:off x="92075" y="223625"/>
            <a:ext cx="111270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27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TEMAS / CURSOS</a:t>
            </a:r>
            <a:endParaRPr sz="2700" b="1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aphicFrame>
        <p:nvGraphicFramePr>
          <p:cNvPr id="174" name="Google Shape;174;g1de971d6787_0_0"/>
          <p:cNvGraphicFramePr/>
          <p:nvPr/>
        </p:nvGraphicFramePr>
        <p:xfrm>
          <a:off x="191124" y="1069089"/>
          <a:ext cx="3826700" cy="2408850"/>
        </p:xfrm>
        <a:graphic>
          <a:graphicData uri="http://schemas.openxmlformats.org/drawingml/2006/table">
            <a:tbl>
              <a:tblPr>
                <a:noFill/>
                <a:tableStyleId>{170B5469-CAFA-4141-B9EB-274649910FE3}</a:tableStyleId>
              </a:tblPr>
              <a:tblGrid>
                <a:gridCol w="382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b="1" u="none" strike="noStrike" cap="none">
                          <a:solidFill>
                            <a:schemeClr val="lt1"/>
                          </a:solidFill>
                        </a:rPr>
                        <a:t>EF – Anos Iniciais</a:t>
                      </a:r>
                      <a:endParaRPr sz="15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Ciclo 1º ao 3º ano - Alfabetização** 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Ciclo 4º e 5º anos - </a:t>
                      </a:r>
                      <a:r>
                        <a:rPr lang="pt-BR" sz="14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Aprofundamento** 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Arte</a:t>
                      </a:r>
                      <a:r>
                        <a:rPr lang="pt-BR" sz="14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Educação Física 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Língua Inglesa 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5" name="Google Shape;175;g1de971d6787_0_0"/>
          <p:cNvGraphicFramePr/>
          <p:nvPr/>
        </p:nvGraphicFramePr>
        <p:xfrm>
          <a:off x="4300442" y="1069089"/>
          <a:ext cx="2174250" cy="3581130"/>
        </p:xfrm>
        <a:graphic>
          <a:graphicData uri="http://schemas.openxmlformats.org/drawingml/2006/table">
            <a:tbl>
              <a:tblPr>
                <a:noFill/>
                <a:tableStyleId>{170B5469-CAFA-4141-B9EB-274649910FE3}</a:tableStyleId>
              </a:tblPr>
              <a:tblGrid>
                <a:gridCol w="217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500" b="1" u="none" strike="noStrike" cap="none">
                          <a:solidFill>
                            <a:schemeClr val="lt1"/>
                          </a:solidFill>
                        </a:rPr>
                        <a:t>EF - Anos Finais </a:t>
                      </a:r>
                      <a:endParaRPr sz="15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Arte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Ciências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Educação Física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Geografia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História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Língua Inglesa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Língua Portuguesa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Matemática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76" name="Google Shape;176;g1de971d6787_0_0"/>
          <p:cNvGraphicFramePr/>
          <p:nvPr/>
        </p:nvGraphicFramePr>
        <p:xfrm>
          <a:off x="6757315" y="1069089"/>
          <a:ext cx="2174250" cy="5150730"/>
        </p:xfrm>
        <a:graphic>
          <a:graphicData uri="http://schemas.openxmlformats.org/drawingml/2006/table">
            <a:tbl>
              <a:tblPr>
                <a:noFill/>
                <a:tableStyleId>{170B5469-CAFA-4141-B9EB-274649910FE3}</a:tableStyleId>
              </a:tblPr>
              <a:tblGrid>
                <a:gridCol w="217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2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lt1"/>
                          </a:solidFill>
                        </a:rPr>
                        <a:t>Ensino Médio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Arte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Biologia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Educação Física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Filosofia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Física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Geografia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História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Língua Inglesa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Língua Portuguesa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Matemática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Química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4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Sociologia</a:t>
                      </a:r>
                      <a:endParaRPr sz="14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7" name="Google Shape;177;g1de971d6787_0_0"/>
          <p:cNvSpPr txBox="1"/>
          <p:nvPr/>
        </p:nvSpPr>
        <p:spPr>
          <a:xfrm>
            <a:off x="191123" y="3595561"/>
            <a:ext cx="3826693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*Língua Portuguesa e Matemática: </a:t>
            </a:r>
            <a:endParaRPr sz="11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Currículo em Ação</a:t>
            </a:r>
            <a:endParaRPr sz="11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** Língua Portuguesa, Matemática, Ciências, História e Geografia</a:t>
            </a:r>
            <a:endParaRPr sz="11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8" name="Google Shape;178;g1de971d678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624" y="223854"/>
            <a:ext cx="1756038" cy="59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1de971d6787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1925" y="223850"/>
            <a:ext cx="1950300" cy="5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de971d6787_0_0"/>
          <p:cNvSpPr/>
          <p:nvPr/>
        </p:nvSpPr>
        <p:spPr>
          <a:xfrm>
            <a:off x="1227971" y="4828419"/>
            <a:ext cx="4323000" cy="1391400"/>
          </a:xfrm>
          <a:prstGeom prst="flowChartAlternate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i="0" u="none" strike="noStrike" cap="none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Importante:</a:t>
            </a:r>
            <a:endParaRPr sz="1800" b="1" i="0" u="none" strike="noStrike" cap="none">
              <a:solidFill>
                <a:srgbClr val="C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rgbClr val="C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i="0" u="none" strike="noStrike" cap="none">
                <a:solidFill>
                  <a:srgbClr val="C00000"/>
                </a:solidFill>
                <a:latin typeface="Amatic SC"/>
                <a:ea typeface="Amatic SC"/>
                <a:cs typeface="Amatic SC"/>
                <a:sym typeface="Amatic SC"/>
              </a:rPr>
              <a:t>Todas as formações serão certificadas pela EFAPE e servirão para a evolução funcional</a:t>
            </a:r>
            <a:endParaRPr sz="1800" b="1" i="0" u="none" strike="noStrike" cap="none">
              <a:solidFill>
                <a:srgbClr val="C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302e841bc_5_67"/>
          <p:cNvSpPr txBox="1"/>
          <p:nvPr/>
        </p:nvSpPr>
        <p:spPr>
          <a:xfrm>
            <a:off x="2529844" y="1216240"/>
            <a:ext cx="6602799" cy="95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pt-BR" sz="5100" b="1" i="0" u="none" strike="noStrike" cap="none" dirty="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Dúvidas  sobre o Formador </a:t>
            </a:r>
            <a:r>
              <a:rPr lang="pt-BR" sz="5100" b="1" i="0" u="none" strike="noStrike" cap="none" dirty="0" err="1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Efape</a:t>
            </a:r>
            <a:r>
              <a:rPr lang="pt-BR" sz="5100" b="1" i="0" u="none" strike="noStrike" cap="none" dirty="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?</a:t>
            </a:r>
            <a:endParaRPr sz="5600" b="1" i="0" u="none" strike="noStrike" cap="none" dirty="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86" name="Google Shape;186;g1e302e841bc_5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624" y="223854"/>
            <a:ext cx="1756038" cy="59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1e302e841bc_5_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1925" y="223850"/>
            <a:ext cx="1950300" cy="59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e302e841bc_5_67" descr="Ponto De Interrogação, Pergunta, Mar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2745" y="2624580"/>
            <a:ext cx="2941948" cy="294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1e302e841bc_5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624" y="223854"/>
            <a:ext cx="1756038" cy="59516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e302e841bc_5_21"/>
          <p:cNvSpPr txBox="1"/>
          <p:nvPr/>
        </p:nvSpPr>
        <p:spPr>
          <a:xfrm>
            <a:off x="92075" y="501525"/>
            <a:ext cx="7195725" cy="330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1400" b="1" i="0" u="none" strike="noStrike" cap="none">
              <a:solidFill>
                <a:srgbClr val="98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44444"/>
              </a:buClr>
              <a:buSzPts val="1800"/>
              <a:buFont typeface="Lucida Sans"/>
              <a:buChar char="➔"/>
            </a:pPr>
            <a:r>
              <a:rPr lang="pt-BR" sz="1600" b="0" i="0" u="none" strike="noStrike" cap="none">
                <a:solidFill>
                  <a:srgbClr val="44474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Responsável pela formação, orientação, mediação e acompanhamento das ações realizadas pelo </a:t>
            </a:r>
            <a:r>
              <a:rPr lang="pt-BR" sz="1600" b="1" i="0" u="none" strike="noStrike" cap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Professor Multiplicador</a:t>
            </a:r>
            <a:r>
              <a:rPr lang="pt-BR" sz="1600" b="0" i="0" u="none" strike="noStrike" cap="none">
                <a:solidFill>
                  <a:srgbClr val="444444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pt-BR" sz="1600" b="0" i="0" u="none" strike="noStrike" cap="none">
                <a:solidFill>
                  <a:srgbClr val="44474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 b="0" i="0" u="none" strike="noStrike" cap="none">
              <a:solidFill>
                <a:srgbClr val="444746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44746"/>
              </a:buClr>
              <a:buSzPts val="1800"/>
              <a:buFont typeface="Lucida Sans"/>
              <a:buChar char="➔"/>
            </a:pPr>
            <a:r>
              <a:rPr lang="pt-BR" sz="1600" b="1" i="0" u="none" strike="noStrike" cap="none">
                <a:solidFill>
                  <a:srgbClr val="38562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Professor Especialista em Currículo</a:t>
            </a:r>
            <a:endParaRPr sz="1600" b="1" i="0" u="none" strike="noStrike" cap="none">
              <a:solidFill>
                <a:srgbClr val="38562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44746"/>
              </a:buClr>
              <a:buSzPts val="1800"/>
              <a:buFont typeface="Lucida Sans"/>
              <a:buChar char="➔"/>
            </a:pPr>
            <a:r>
              <a:rPr lang="pt-BR" sz="1600" b="0" i="0" u="none" strike="noStrike" cap="none">
                <a:solidFill>
                  <a:srgbClr val="44474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Requisitos:</a:t>
            </a:r>
            <a:endParaRPr/>
          </a:p>
          <a:p>
            <a:pPr marL="1143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38562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a) Ter disponibilidade para trabalhar no “Programa Multiplica SP #Professores” nas dependências da Diretoria de Ensino em que atua. </a:t>
            </a:r>
            <a:endParaRPr/>
          </a:p>
          <a:p>
            <a:pPr marL="1143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38562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b) Não estar em procedimento de aposentadoria.</a:t>
            </a:r>
            <a:endParaRPr sz="1600" b="0" i="0" u="none" strike="noStrike" cap="none">
              <a:solidFill>
                <a:srgbClr val="38562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5" name="Google Shape;195;g1e302e841bc_5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1925" y="223850"/>
            <a:ext cx="1950300" cy="5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1e302e841bc_5_21"/>
          <p:cNvSpPr txBox="1"/>
          <p:nvPr/>
        </p:nvSpPr>
        <p:spPr>
          <a:xfrm>
            <a:off x="176850" y="4577350"/>
            <a:ext cx="15720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e302e841bc_5_21"/>
          <p:cNvSpPr/>
          <p:nvPr/>
        </p:nvSpPr>
        <p:spPr>
          <a:xfrm>
            <a:off x="0" y="130850"/>
            <a:ext cx="8164946" cy="631200"/>
          </a:xfrm>
          <a:prstGeom prst="rect">
            <a:avLst/>
          </a:prstGeom>
          <a:gradFill>
            <a:gsLst>
              <a:gs pos="0">
                <a:srgbClr val="1F3311"/>
              </a:gs>
              <a:gs pos="50000">
                <a:srgbClr val="2D4A19"/>
              </a:gs>
              <a:gs pos="100000">
                <a:srgbClr val="37591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1e302e841bc_5_21"/>
          <p:cNvSpPr txBox="1"/>
          <p:nvPr/>
        </p:nvSpPr>
        <p:spPr>
          <a:xfrm>
            <a:off x="92075" y="223625"/>
            <a:ext cx="111270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FORMADOR DE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e302e841bc_5_21"/>
          <p:cNvSpPr/>
          <p:nvPr/>
        </p:nvSpPr>
        <p:spPr>
          <a:xfrm>
            <a:off x="9337963" y="1042452"/>
            <a:ext cx="2466109" cy="979051"/>
          </a:xfrm>
          <a:prstGeom prst="flowChartAlternate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Resolução</a:t>
            </a:r>
            <a:endParaRPr sz="2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SEDUC-17, de 12-05-2023, republicada </a:t>
            </a:r>
            <a:endParaRPr sz="16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em DOE na data de 16-05-2023</a:t>
            </a:r>
            <a:endParaRPr sz="1400" b="1" i="0" u="none" strike="noStrike" cap="none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00" name="Google Shape;200;g1e302e841bc_5_21"/>
          <p:cNvSpPr/>
          <p:nvPr/>
        </p:nvSpPr>
        <p:spPr>
          <a:xfrm>
            <a:off x="8626360" y="2333626"/>
            <a:ext cx="3255865" cy="755421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i="0" u="none" strike="noStrike" cap="none">
                <a:solidFill>
                  <a:srgbClr val="548135"/>
                </a:solidFill>
                <a:latin typeface="Amatic SC"/>
                <a:ea typeface="Amatic SC"/>
                <a:cs typeface="Amatic SC"/>
                <a:sym typeface="Amatic SC"/>
              </a:rPr>
              <a:t>Para ser Formador DE – </a:t>
            </a:r>
            <a:r>
              <a:rPr lang="pt-BR" sz="1800" b="1" i="0" u="sng" strike="noStrike" cap="none">
                <a:solidFill>
                  <a:srgbClr val="548135"/>
                </a:solidFill>
                <a:latin typeface="Amatic SC"/>
                <a:ea typeface="Amatic SC"/>
                <a:cs typeface="Amatic SC"/>
                <a:sym typeface="Amatic S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Inscrições na SED</a:t>
            </a:r>
            <a:endParaRPr sz="1800" b="1" i="0" u="none" strike="noStrike" cap="none">
              <a:solidFill>
                <a:srgbClr val="548135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4472C4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01" name="Google Shape;201;g1e302e841bc_5_21"/>
          <p:cNvSpPr/>
          <p:nvPr/>
        </p:nvSpPr>
        <p:spPr>
          <a:xfrm>
            <a:off x="263755" y="4267444"/>
            <a:ext cx="1952974" cy="1291409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Formação EFAPE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*remota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4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(eventualmente presencial)</a:t>
            </a:r>
            <a:endParaRPr/>
          </a:p>
        </p:txBody>
      </p:sp>
      <p:sp>
        <p:nvSpPr>
          <p:cNvPr id="202" name="Google Shape;202;g1e302e841bc_5_21"/>
          <p:cNvSpPr/>
          <p:nvPr/>
        </p:nvSpPr>
        <p:spPr>
          <a:xfrm>
            <a:off x="4992256" y="4267444"/>
            <a:ext cx="2082799" cy="129140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 cap="flat" cmpd="sng">
            <a:solidFill>
              <a:srgbClr val="AC5B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Formação Professor Multiplicador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*remota (durante as ATPC e/ou momentos formativos)</a:t>
            </a:r>
            <a:endParaRPr/>
          </a:p>
        </p:txBody>
      </p:sp>
      <p:sp>
        <p:nvSpPr>
          <p:cNvPr id="203" name="Google Shape;203;g1e302e841bc_5_21"/>
          <p:cNvSpPr/>
          <p:nvPr/>
        </p:nvSpPr>
        <p:spPr>
          <a:xfrm>
            <a:off x="2595111" y="4433458"/>
            <a:ext cx="1717964" cy="757382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517E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Formador DE</a:t>
            </a:r>
            <a:endParaRPr/>
          </a:p>
        </p:txBody>
      </p:sp>
      <p:pic>
        <p:nvPicPr>
          <p:cNvPr id="204" name="Google Shape;204;g1e302e841bc_5_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863119" flipH="1">
            <a:off x="2255116" y="4133717"/>
            <a:ext cx="562815" cy="56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e302e841bc_5_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863119" flipH="1">
            <a:off x="4259537" y="4152050"/>
            <a:ext cx="562815" cy="56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1e302e841bc_5_21" descr="Clique Cursor, Ícone, Cursor, Cliqu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15698" y="2593283"/>
            <a:ext cx="312737" cy="404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32a7fc49aa_1_0"/>
          <p:cNvSpPr/>
          <p:nvPr/>
        </p:nvSpPr>
        <p:spPr>
          <a:xfrm>
            <a:off x="0" y="130850"/>
            <a:ext cx="8216400" cy="631200"/>
          </a:xfrm>
          <a:prstGeom prst="rect">
            <a:avLst/>
          </a:prstGeom>
          <a:gradFill>
            <a:gsLst>
              <a:gs pos="0">
                <a:srgbClr val="D0CECE"/>
              </a:gs>
              <a:gs pos="33000">
                <a:srgbClr val="D0CECE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232a7fc49aa_1_0"/>
          <p:cNvSpPr txBox="1"/>
          <p:nvPr/>
        </p:nvSpPr>
        <p:spPr>
          <a:xfrm>
            <a:off x="92075" y="223625"/>
            <a:ext cx="111270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CRONOGRAMA</a:t>
            </a:r>
            <a:endParaRPr sz="3000" b="1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13" name="Google Shape;213;g232a7fc49aa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624" y="223854"/>
            <a:ext cx="1756038" cy="59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32a7fc49aa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1925" y="223850"/>
            <a:ext cx="1950300" cy="59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32a7fc49aa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1125" y="908600"/>
            <a:ext cx="8405301" cy="539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 txBox="1"/>
          <p:nvPr/>
        </p:nvSpPr>
        <p:spPr>
          <a:xfrm>
            <a:off x="3415689" y="1698769"/>
            <a:ext cx="5196059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pt-BR" sz="5100" b="1" i="0" u="none" strike="noStrike" cap="none" dirty="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Dúvidas  sobre </a:t>
            </a:r>
            <a:r>
              <a:rPr lang="pt-BR" sz="5100" b="1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o Formador </a:t>
            </a:r>
            <a:r>
              <a:rPr lang="pt-BR" sz="5100" b="1" i="0" u="none" strike="noStrike" cap="none" dirty="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DE?</a:t>
            </a:r>
            <a:endParaRPr sz="5600" b="1" i="0" u="none" strike="noStrike" cap="none" dirty="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21" name="Google Shape;2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624" y="223854"/>
            <a:ext cx="1756038" cy="59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1925" y="223850"/>
            <a:ext cx="1950300" cy="59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" descr="Ponto De Interrogação, Pergunta, Marc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2745" y="2624580"/>
            <a:ext cx="2941948" cy="294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1302</Words>
  <Application>Microsoft Office PowerPoint</Application>
  <PresentationFormat>Widescreen</PresentationFormat>
  <Paragraphs>208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2" baseType="lpstr">
      <vt:lpstr>Pacifico</vt:lpstr>
      <vt:lpstr>Times New Roman</vt:lpstr>
      <vt:lpstr>Arial</vt:lpstr>
      <vt:lpstr>Corbel</vt:lpstr>
      <vt:lpstr>Amatic SC</vt:lpstr>
      <vt:lpstr>Calibri</vt:lpstr>
      <vt:lpstr>Courier New</vt:lpstr>
      <vt:lpstr>Roboto</vt:lpstr>
      <vt:lpstr>Open Sans</vt:lpstr>
      <vt:lpstr>Lucida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Cristina De Cassia Mabelini Da Silva</dc:creator>
  <cp:lastModifiedBy>Leticia Avelino Da Silva 2</cp:lastModifiedBy>
  <cp:revision>3</cp:revision>
  <dcterms:created xsi:type="dcterms:W3CDTF">2018-09-15T16:13:33Z</dcterms:created>
  <dcterms:modified xsi:type="dcterms:W3CDTF">2023-05-22T11:33:56Z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0x01010072EB6A31D2DB334C8C8474AEF307B972</vt:lpwstr>
  </property>
</Properties>
</file>