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7" r:id="rId2"/>
    <p:sldId id="498" r:id="rId3"/>
    <p:sldId id="400" r:id="rId4"/>
    <p:sldId id="296" r:id="rId5"/>
    <p:sldId id="668" r:id="rId6"/>
    <p:sldId id="678" r:id="rId7"/>
    <p:sldId id="679" r:id="rId8"/>
    <p:sldId id="680" r:id="rId9"/>
    <p:sldId id="681" r:id="rId10"/>
    <p:sldId id="682" r:id="rId11"/>
    <p:sldId id="683" r:id="rId12"/>
    <p:sldId id="685" r:id="rId13"/>
    <p:sldId id="684" r:id="rId14"/>
    <p:sldId id="686" r:id="rId15"/>
    <p:sldId id="687" r:id="rId16"/>
    <p:sldId id="688" r:id="rId17"/>
    <p:sldId id="689" r:id="rId18"/>
    <p:sldId id="690" r:id="rId19"/>
    <p:sldId id="691" r:id="rId20"/>
    <p:sldId id="693" r:id="rId21"/>
    <p:sldId id="694" r:id="rId22"/>
    <p:sldId id="696" r:id="rId23"/>
    <p:sldId id="695" r:id="rId24"/>
    <p:sldId id="666" r:id="rId25"/>
    <p:sldId id="651"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 userDrawn="1">
          <p15:clr>
            <a:srgbClr val="A4A3A4"/>
          </p15:clr>
        </p15:guide>
        <p15:guide id="4" pos="4921" userDrawn="1">
          <p15:clr>
            <a:srgbClr val="A4A3A4"/>
          </p15:clr>
        </p15:guide>
        <p15:guide id="5" orient="horz" pos="693">
          <p15:clr>
            <a:srgbClr val="A4A3A4"/>
          </p15:clr>
        </p15:guide>
        <p15:guide id="6" orient="horz" pos="1568">
          <p15:clr>
            <a:srgbClr val="A4A3A4"/>
          </p15:clr>
        </p15:guide>
        <p15:guide id="7" pos="368">
          <p15:clr>
            <a:srgbClr val="A4A3A4"/>
          </p15:clr>
        </p15:guide>
        <p15:guide id="8" pos="4872">
          <p15:clr>
            <a:srgbClr val="A4A3A4"/>
          </p15:clr>
        </p15:guide>
        <p15:guide id="9" pos="4269">
          <p15:clr>
            <a:srgbClr val="A4A3A4"/>
          </p15:clr>
        </p15:guide>
        <p15:guide id="10" pos="8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 Mac" initials="" lastIdx="1" clrIdx="0"/>
  <p:cmAuthor id="1" name="Janaina Rodrigues Jardim" initials="JRJ" lastIdx="1" clrIdx="1">
    <p:extLst>
      <p:ext uri="{19B8F6BF-5375-455C-9EA6-DF929625EA0E}">
        <p15:presenceInfo xmlns:p15="http://schemas.microsoft.com/office/powerpoint/2012/main" userId="S::janaina.jardim@educacao.sp.gov.br::05d7fba7-564b-4883-bfbf-4103c090c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BA4"/>
    <a:srgbClr val="FF9490"/>
    <a:srgbClr val="32B3EF"/>
    <a:srgbClr val="FFCC66"/>
    <a:srgbClr val="960000"/>
    <a:srgbClr val="0F6C37"/>
    <a:srgbClr val="2E58A6"/>
    <a:srgbClr val="FFFF99"/>
    <a:srgbClr val="110979"/>
    <a:srgbClr val="9FB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8173" autoAdjust="0"/>
  </p:normalViewPr>
  <p:slideViewPr>
    <p:cSldViewPr snapToGrid="0" snapToObjects="1" showGuides="1">
      <p:cViewPr>
        <p:scale>
          <a:sx n="125" d="100"/>
          <a:sy n="125" d="100"/>
        </p:scale>
        <p:origin x="2668" y="1116"/>
      </p:cViewPr>
      <p:guideLst>
        <p:guide orient="horz" pos="156"/>
        <p:guide pos="4921"/>
        <p:guide orient="horz" pos="693"/>
        <p:guide orient="horz" pos="1568"/>
        <p:guide pos="368"/>
        <p:guide pos="4872"/>
        <p:guide pos="4269"/>
        <p:guide pos="87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299"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4671D-91CA-49A0-9207-0EBEA20498CF}" type="datetimeFigureOut">
              <a:rPr lang="pt-BR" smtClean="0"/>
              <a:t>21/06/2022</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0D057-C3AD-482D-96E8-2134EA48E5A0}" type="slidenum">
              <a:rPr lang="pt-BR" smtClean="0"/>
              <a:t>‹nº›</a:t>
            </a:fld>
            <a:endParaRPr lang="pt-BR"/>
          </a:p>
        </p:txBody>
      </p:sp>
    </p:spTree>
    <p:extLst>
      <p:ext uri="{BB962C8B-B14F-4D97-AF65-F5344CB8AC3E}">
        <p14:creationId xmlns:p14="http://schemas.microsoft.com/office/powerpoint/2010/main" val="214517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D50D057-C3AD-482D-96E8-2134EA48E5A0}" type="slidenum">
              <a:rPr lang="pt-BR" smtClean="0"/>
              <a:t>1</a:t>
            </a:fld>
            <a:endParaRPr lang="pt-BR"/>
          </a:p>
        </p:txBody>
      </p:sp>
    </p:spTree>
    <p:extLst>
      <p:ext uri="{BB962C8B-B14F-4D97-AF65-F5344CB8AC3E}">
        <p14:creationId xmlns:p14="http://schemas.microsoft.com/office/powerpoint/2010/main" val="334428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https://pt.wikipedia.org/w/index.php?title=Francisco_Ferdinando_da_%C3%81ustria-Hungria&amp;tableofcontents=1#/media/Ficheiro:Ferdinand_Schmutzer_-_Franz_Ferdinand_von_%C3%96sterreich-Este,_um_1914.jpg</a:t>
            </a: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10</a:t>
            </a:fld>
            <a:endParaRPr lang="pt-BR"/>
          </a:p>
        </p:txBody>
      </p:sp>
    </p:spTree>
    <p:extLst>
      <p:ext uri="{BB962C8B-B14F-4D97-AF65-F5344CB8AC3E}">
        <p14:creationId xmlns:p14="http://schemas.microsoft.com/office/powerpoint/2010/main" val="141864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https://pt.wikipedia.org/wiki/Primeira_Guerra_Mundial#/media/Ficheiro:SARAJEWO_Attentat.jpg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11</a:t>
            </a:fld>
            <a:endParaRPr lang="pt-BR"/>
          </a:p>
        </p:txBody>
      </p:sp>
    </p:spTree>
    <p:extLst>
      <p:ext uri="{BB962C8B-B14F-4D97-AF65-F5344CB8AC3E}">
        <p14:creationId xmlns:p14="http://schemas.microsoft.com/office/powerpoint/2010/main" val="281513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https://pt.wikipedia.org/wiki/Gavrilo_Princip?tableofcontents=1#/media/Ficheiro:Gavrilo_Princip,_cell,_headshot,_bw.jpg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12</a:t>
            </a:fld>
            <a:endParaRPr lang="pt-BR"/>
          </a:p>
        </p:txBody>
      </p:sp>
    </p:spTree>
    <p:extLst>
      <p:ext uri="{BB962C8B-B14F-4D97-AF65-F5344CB8AC3E}">
        <p14:creationId xmlns:p14="http://schemas.microsoft.com/office/powerpoint/2010/main" val="232768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https://pt.wikipedia.org/wiki/Primeira_Guerra_Mundial#/media/Ficheiro:SARAJEWO_Attentat.jpg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13</a:t>
            </a:fld>
            <a:endParaRPr lang="pt-BR"/>
          </a:p>
        </p:txBody>
      </p:sp>
    </p:spTree>
    <p:extLst>
      <p:ext uri="{BB962C8B-B14F-4D97-AF65-F5344CB8AC3E}">
        <p14:creationId xmlns:p14="http://schemas.microsoft.com/office/powerpoint/2010/main" val="355462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14</a:t>
            </a:fld>
            <a:endParaRPr lang="pt-BR"/>
          </a:p>
        </p:txBody>
      </p:sp>
    </p:spTree>
    <p:extLst>
      <p:ext uri="{BB962C8B-B14F-4D97-AF65-F5344CB8AC3E}">
        <p14:creationId xmlns:p14="http://schemas.microsoft.com/office/powerpoint/2010/main" val="266571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15</a:t>
            </a:fld>
            <a:endParaRPr lang="pt-BR"/>
          </a:p>
        </p:txBody>
      </p:sp>
    </p:spTree>
    <p:extLst>
      <p:ext uri="{BB962C8B-B14F-4D97-AF65-F5344CB8AC3E}">
        <p14:creationId xmlns:p14="http://schemas.microsoft.com/office/powerpoint/2010/main" val="3639321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16</a:t>
            </a:fld>
            <a:endParaRPr lang="pt-BR"/>
          </a:p>
        </p:txBody>
      </p:sp>
    </p:spTree>
    <p:extLst>
      <p:ext uri="{BB962C8B-B14F-4D97-AF65-F5344CB8AC3E}">
        <p14:creationId xmlns:p14="http://schemas.microsoft.com/office/powerpoint/2010/main" val="57536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https://pt.wikipedia.org/wiki/Pot%C3%AAncias_Centrais#/media/Ficheiro:PotenciasEnLiza1914-pt.svg</a:t>
            </a: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17</a:t>
            </a:fld>
            <a:endParaRPr lang="pt-BR"/>
          </a:p>
        </p:txBody>
      </p:sp>
    </p:spTree>
    <p:extLst>
      <p:ext uri="{BB962C8B-B14F-4D97-AF65-F5344CB8AC3E}">
        <p14:creationId xmlns:p14="http://schemas.microsoft.com/office/powerpoint/2010/main" val="397894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https://pt.wikipedia.org/wiki/Pot%C3%AAncias_Centrais#/media/Ficheiro:PotenciasEnLiza1914-pt.svg</a:t>
            </a: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18</a:t>
            </a:fld>
            <a:endParaRPr lang="pt-BR"/>
          </a:p>
        </p:txBody>
      </p:sp>
    </p:spTree>
    <p:extLst>
      <p:ext uri="{BB962C8B-B14F-4D97-AF65-F5344CB8AC3E}">
        <p14:creationId xmlns:p14="http://schemas.microsoft.com/office/powerpoint/2010/main" val="2965702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https://pt.wikipedia.org/wiki/Primeira_Guerra_Mundial#/media/Ficheiro:Royal_Irish_Rifles_ration_party_Somme_July_1916.jpg</a:t>
            </a: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19</a:t>
            </a:fld>
            <a:endParaRPr lang="pt-BR"/>
          </a:p>
        </p:txBody>
      </p:sp>
    </p:spTree>
    <p:extLst>
      <p:ext uri="{BB962C8B-B14F-4D97-AF65-F5344CB8AC3E}">
        <p14:creationId xmlns:p14="http://schemas.microsoft.com/office/powerpoint/2010/main" val="336824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2205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Currículo em Ação - 9° Ano do Ensino Fundamental - Caderno do Aluno, volume 1, Página 216.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https://pt.wikipedia.org/wiki/Primeira_Guerra_Mundial#/media/Ficheiro:Royal_Irish_Rifles_ration_party_Somme_July_1916.jpg</a:t>
            </a: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20</a:t>
            </a:fld>
            <a:endParaRPr lang="pt-BR"/>
          </a:p>
        </p:txBody>
      </p:sp>
    </p:spTree>
    <p:extLst>
      <p:ext uri="{BB962C8B-B14F-4D97-AF65-F5344CB8AC3E}">
        <p14:creationId xmlns:p14="http://schemas.microsoft.com/office/powerpoint/2010/main" val="510221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 Acesso em 18 de maio de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 </a:t>
            </a:r>
            <a:r>
              <a:rPr lang="pt-BR" sz="12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21</a:t>
            </a:fld>
            <a:endParaRPr lang="pt-BR"/>
          </a:p>
        </p:txBody>
      </p:sp>
    </p:spTree>
    <p:extLst>
      <p:ext uri="{BB962C8B-B14F-4D97-AF65-F5344CB8AC3E}">
        <p14:creationId xmlns:p14="http://schemas.microsoft.com/office/powerpoint/2010/main" val="19614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https://pt.wikipedia.org/wiki/Primeira_Guerra_Mundial#/media/Ficheiro:Sargent,_John_Singer_(RA)_-_Gassed_-_Google_Art_Project.jpg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22</a:t>
            </a:fld>
            <a:endParaRPr lang="pt-BR"/>
          </a:p>
        </p:txBody>
      </p:sp>
    </p:spTree>
    <p:extLst>
      <p:ext uri="{BB962C8B-B14F-4D97-AF65-F5344CB8AC3E}">
        <p14:creationId xmlns:p14="http://schemas.microsoft.com/office/powerpoint/2010/main" val="2931326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23</a:t>
            </a:fld>
            <a:endParaRPr lang="pt-BR"/>
          </a:p>
        </p:txBody>
      </p:sp>
    </p:spTree>
    <p:extLst>
      <p:ext uri="{BB962C8B-B14F-4D97-AF65-F5344CB8AC3E}">
        <p14:creationId xmlns:p14="http://schemas.microsoft.com/office/powerpoint/2010/main" val="2203299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algn="l"/>
            <a:r>
              <a:rPr lang="pt-BR" b="0" i="0" dirty="0">
                <a:solidFill>
                  <a:srgbClr val="080808"/>
                </a:solidFill>
                <a:effectLst/>
                <a:latin typeface="Lato" panose="020F0502020204030203" pitchFamily="34" charset="0"/>
              </a:rPr>
              <a:t>https://www.gettyimages.com.br/detail/foto/hands-of-a-student-taking-a-test-imagem-royalty-free/1305523894?adppopup=true – pacote FCAV</a:t>
            </a: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24</a:t>
            </a:fld>
            <a:endParaRPr lang="pt-BR"/>
          </a:p>
        </p:txBody>
      </p:sp>
    </p:spTree>
    <p:extLst>
      <p:ext uri="{BB962C8B-B14F-4D97-AF65-F5344CB8AC3E}">
        <p14:creationId xmlns:p14="http://schemas.microsoft.com/office/powerpoint/2010/main" val="153429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900" kern="1200" dirty="0">
                <a:solidFill>
                  <a:schemeClr val="tx1"/>
                </a:solidFill>
                <a:effectLst/>
                <a:latin typeface="+mn-lt"/>
                <a:ea typeface="+mn-ea"/>
                <a:cs typeface="+mn-cs"/>
              </a:rPr>
              <a:t>Currículo em Ação, 2021. Caderno do aluno, Tecnologia e Inovação, 8º ano EF, vol. 1, p. 272</a:t>
            </a:r>
            <a:endParaRPr lang="pt-BR" dirty="0"/>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3F191-E60A-4020-AFDC-2C5FE40CED9E}"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54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algn="l"/>
            <a:r>
              <a:rPr lang="pt-BR" b="0" i="0" dirty="0">
                <a:solidFill>
                  <a:srgbClr val="080808"/>
                </a:solidFill>
                <a:effectLst/>
                <a:latin typeface="Lato" panose="020F0502020204030203" pitchFamily="34" charset="0"/>
              </a:rPr>
              <a:t>https://www.gettyimages.com.br/detail/foto/hands-of-a-student-taking-a-test-imagem-royalty-free/1305523894?adppopup=true – pacote FCAV</a:t>
            </a: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4</a:t>
            </a:fld>
            <a:endParaRPr lang="pt-BR"/>
          </a:p>
        </p:txBody>
      </p:sp>
    </p:spTree>
    <p:extLst>
      <p:ext uri="{BB962C8B-B14F-4D97-AF65-F5344CB8AC3E}">
        <p14:creationId xmlns:p14="http://schemas.microsoft.com/office/powerpoint/2010/main" val="34528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Disponível em: </a:t>
            </a:r>
            <a:r>
              <a:rPr lang="pt-BR" sz="1200" dirty="0">
                <a:latin typeface="Open Sans" panose="020B0606030504020204" pitchFamily="34" charset="0"/>
                <a:ea typeface="Open Sans" panose="020B0606030504020204" pitchFamily="34" charset="0"/>
                <a:cs typeface="Open Sans" panose="020B0606030504020204" pitchFamily="34" charset="0"/>
              </a:rPr>
              <a:t>https://pt.wikipedia.org/wiki/Ficheiro:Henri_de_Toulouse-Lautrec_005.jpg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           https://pt.m.wikipedia.org/wiki/Ficheiro:Punch_Rhodes_Colossus.png</a:t>
            </a:r>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5</a:t>
            </a:fld>
            <a:endParaRPr lang="pt-BR"/>
          </a:p>
        </p:txBody>
      </p:sp>
    </p:spTree>
    <p:extLst>
      <p:ext uri="{BB962C8B-B14F-4D97-AF65-F5344CB8AC3E}">
        <p14:creationId xmlns:p14="http://schemas.microsoft.com/office/powerpoint/2010/main" val="217123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r>
              <a:rPr lang="pt-BR" sz="1200" b="0" dirty="0"/>
              <a:t>Fonte Disponível em: </a:t>
            </a:r>
            <a:r>
              <a:rPr lang="pt-BR" dirty="0"/>
              <a:t>https://pt.wikipedia.org/wiki/Neocolonialismo Acesso em 03 de maio de 2022.</a:t>
            </a:r>
          </a:p>
          <a:p>
            <a:endParaRPr lang="pt-BR" dirty="0"/>
          </a:p>
          <a:p>
            <a:r>
              <a:rPr lang="pt-BR" dirty="0"/>
              <a:t>                                            https://pt.wikipedia.org/wiki/Partilha_de_%C3%81frica#/media/Ficheiro:Punch_Rhodes_Colossus.png </a:t>
            </a: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6</a:t>
            </a:fld>
            <a:endParaRPr lang="pt-BR"/>
          </a:p>
        </p:txBody>
      </p:sp>
    </p:spTree>
    <p:extLst>
      <p:ext uri="{BB962C8B-B14F-4D97-AF65-F5344CB8AC3E}">
        <p14:creationId xmlns:p14="http://schemas.microsoft.com/office/powerpoint/2010/main" val="278371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7</a:t>
            </a:fld>
            <a:endParaRPr lang="pt-BR"/>
          </a:p>
        </p:txBody>
      </p:sp>
    </p:spTree>
    <p:extLst>
      <p:ext uri="{BB962C8B-B14F-4D97-AF65-F5344CB8AC3E}">
        <p14:creationId xmlns:p14="http://schemas.microsoft.com/office/powerpoint/2010/main" val="91085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https://pt.wikipedia.org/wiki/Primeira_Guerra_Mundial#/media/Ficheiro:Countries_of_Europe-pt2.svg</a:t>
            </a: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8</a:t>
            </a:fld>
            <a:endParaRPr lang="pt-BR"/>
          </a:p>
        </p:txBody>
      </p:sp>
    </p:spTree>
    <p:extLst>
      <p:ext uri="{BB962C8B-B14F-4D97-AF65-F5344CB8AC3E}">
        <p14:creationId xmlns:p14="http://schemas.microsoft.com/office/powerpoint/2010/main" val="55679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FAVOR NÃO ALTERAR A POSIÇÃO DAS IMAGENS, TEXTOS E LEGENDAS. NÃO ALTERAR AS ANIMAÇÕES DOS OBJETOS E LEGENDAS.  AS IMAGENS JÁ ESTÃO NA POSIÇÃO CORRETA E NÃO ESTÃO FUGINDO DA MARGEM. OBRIGADO.</a:t>
            </a:r>
          </a:p>
          <a:p>
            <a:pPr algn="l"/>
            <a:endParaRPr lang="pt-BR" b="0" i="0" dirty="0">
              <a:solidFill>
                <a:srgbClr val="08080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Fonte: </a:t>
            </a:r>
            <a:r>
              <a:rPr lang="pt-BR" sz="800" dirty="0">
                <a:latin typeface="Open Sans" panose="020B0606030504020204" pitchFamily="34" charset="0"/>
                <a:ea typeface="Open Sans" panose="020B0606030504020204" pitchFamily="34" charset="0"/>
                <a:cs typeface="Open Sans" panose="020B0606030504020204" pitchFamily="34" charset="0"/>
              </a:rPr>
              <a:t>https://pt.wikipedia.org/w/index.php?title=Francisco_Ferdinando_da_%C3%81ustria-Hungria&amp;tableofcontents=1#/media/Ficheiro:Ferdinand_Schmutzer_-_Franz_Ferdinand_von_%C3%96sterreich-Este,_um_1914.jpg</a:t>
            </a:r>
          </a:p>
          <a:p>
            <a:endParaRPr lang="pt-BR" dirty="0"/>
          </a:p>
        </p:txBody>
      </p:sp>
      <p:sp>
        <p:nvSpPr>
          <p:cNvPr id="4" name="Espaço Reservado para Número de Slide 3"/>
          <p:cNvSpPr>
            <a:spLocks noGrp="1"/>
          </p:cNvSpPr>
          <p:nvPr>
            <p:ph type="sldNum" sz="quarter" idx="5"/>
          </p:nvPr>
        </p:nvSpPr>
        <p:spPr/>
        <p:txBody>
          <a:bodyPr/>
          <a:lstStyle/>
          <a:p>
            <a:fld id="{7D50D057-C3AD-482D-96E8-2134EA48E5A0}" type="slidenum">
              <a:rPr lang="pt-BR" smtClean="0"/>
              <a:pPr/>
              <a:t>9</a:t>
            </a:fld>
            <a:endParaRPr lang="pt-BR"/>
          </a:p>
        </p:txBody>
      </p:sp>
    </p:spTree>
    <p:extLst>
      <p:ext uri="{BB962C8B-B14F-4D97-AF65-F5344CB8AC3E}">
        <p14:creationId xmlns:p14="http://schemas.microsoft.com/office/powerpoint/2010/main" val="373860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editar o estilo do subtítulo mestre</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9E895824-178B-4719-9A8A-53261A2896E0}" type="datetimeFigureOut">
              <a:rPr lang="pt-BR" smtClean="0"/>
              <a:t>21/06/2022</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BEBCAB1B-3AD7-4920-8B8D-3D67482048CB}" type="slidenum">
              <a:rPr lang="pt-BR" smtClean="0"/>
              <a:t>‹nº›</a:t>
            </a:fld>
            <a:endParaRPr lang="pt-BR"/>
          </a:p>
        </p:txBody>
      </p:sp>
    </p:spTree>
    <p:extLst>
      <p:ext uri="{BB962C8B-B14F-4D97-AF65-F5344CB8AC3E}">
        <p14:creationId xmlns:p14="http://schemas.microsoft.com/office/powerpoint/2010/main" val="339066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Slide de Títul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tângulo 4"/>
          <p:cNvSpPr/>
          <p:nvPr userDrawn="1"/>
        </p:nvSpPr>
        <p:spPr>
          <a:xfrm>
            <a:off x="-1216" y="4862"/>
            <a:ext cx="9144000" cy="51435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dirty="0"/>
          </a:p>
        </p:txBody>
      </p:sp>
      <p:pic>
        <p:nvPicPr>
          <p:cNvPr id="6" name="Imagem 5">
            <a:extLst>
              <a:ext uri="{FF2B5EF4-FFF2-40B4-BE49-F238E27FC236}">
                <a16:creationId xmlns:a16="http://schemas.microsoft.com/office/drawing/2014/main" id="{BB4BF4DC-D049-18C5-A06D-71E7C83458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62"/>
            <a:ext cx="9144000" cy="5143500"/>
          </a:xfrm>
          <a:prstGeom prst="rect">
            <a:avLst/>
          </a:prstGeom>
        </p:spPr>
      </p:pic>
    </p:spTree>
    <p:extLst>
      <p:ext uri="{BB962C8B-B14F-4D97-AF65-F5344CB8AC3E}">
        <p14:creationId xmlns:p14="http://schemas.microsoft.com/office/powerpoint/2010/main" val="2345785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6" name="Imagem 4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721355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tângulo 1"/>
          <p:cNvSpPr/>
          <p:nvPr/>
        </p:nvSpPr>
        <p:spPr>
          <a:xfrm>
            <a:off x="0" y="0"/>
            <a:ext cx="9144000" cy="5143500"/>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Google Shape;42;p1" descr="C:\Users\Junior\Desktop\Logo Centro de Midias da Educacao de Sao Paulo\Logo Centro de Midias da Educacao de Sao Paulo\PNG\Logo-Centro-de-Midias-da-Educacao-de-Sao-Paulo-cor.png"/>
          <p:cNvPicPr preferRelativeResize="0"/>
          <p:nvPr/>
        </p:nvPicPr>
        <p:blipFill rotWithShape="1">
          <a:blip r:embed="rId4">
            <a:alphaModFix/>
          </a:blip>
          <a:srcRect/>
          <a:stretch/>
        </p:blipFill>
        <p:spPr>
          <a:xfrm>
            <a:off x="1332508" y="1234449"/>
            <a:ext cx="6192688" cy="2273405"/>
          </a:xfrm>
          <a:prstGeom prst="rect">
            <a:avLst/>
          </a:prstGeom>
          <a:noFill/>
          <a:ln>
            <a:noFill/>
          </a:ln>
        </p:spPr>
      </p:pic>
      <p:pic>
        <p:nvPicPr>
          <p:cNvPr id="8" name="Imagem 7" descr="Logotipo&#10;&#10;Descrição gerada automaticamente">
            <a:extLst>
              <a:ext uri="{FF2B5EF4-FFF2-40B4-BE49-F238E27FC236}">
                <a16:creationId xmlns:a16="http://schemas.microsoft.com/office/drawing/2014/main" id="{B40017DA-47EA-45C2-864B-C0C7B1A96A3A}"/>
              </a:ext>
            </a:extLst>
          </p:cNvPr>
          <p:cNvPicPr>
            <a:picLocks noChangeAspect="1"/>
          </p:cNvPicPr>
          <p:nvPr/>
        </p:nvPicPr>
        <p:blipFill>
          <a:blip r:embed="rId5"/>
          <a:stretch>
            <a:fillRect/>
          </a:stretch>
        </p:blipFill>
        <p:spPr>
          <a:xfrm>
            <a:off x="7357675" y="3863486"/>
            <a:ext cx="1401510" cy="911551"/>
          </a:xfrm>
          <a:prstGeom prst="rect">
            <a:avLst/>
          </a:prstGeom>
        </p:spPr>
      </p:pic>
    </p:spTree>
    <p:extLst>
      <p:ext uri="{BB962C8B-B14F-4D97-AF65-F5344CB8AC3E}">
        <p14:creationId xmlns:p14="http://schemas.microsoft.com/office/powerpoint/2010/main" val="378121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ABA7C6CE-B738-5E54-ECFB-8628BBE73AC5}"/>
              </a:ext>
            </a:extLst>
          </p:cNvPr>
          <p:cNvSpPr txBox="1"/>
          <p:nvPr/>
        </p:nvSpPr>
        <p:spPr>
          <a:xfrm>
            <a:off x="538301" y="4100036"/>
            <a:ext cx="2107351" cy="230832"/>
          </a:xfrm>
          <a:prstGeom prst="rect">
            <a:avLst/>
          </a:prstGeom>
          <a:noFill/>
        </p:spPr>
        <p:txBody>
          <a:bodyPr wrap="square">
            <a:spAutoFit/>
          </a:bodyPr>
          <a:lstStyle/>
          <a:p>
            <a:r>
              <a:rPr lang="pt-BR" sz="900" b="0" i="0" dirty="0">
                <a:solidFill>
                  <a:srgbClr val="202122"/>
                </a:solidFill>
                <a:effectLst/>
                <a:latin typeface="Open Sans" panose="020B0606030504020204" pitchFamily="34" charset="0"/>
                <a:ea typeface="Open Sans" panose="020B0606030504020204" pitchFamily="34" charset="0"/>
                <a:cs typeface="Open Sans" panose="020B0606030504020204" pitchFamily="34" charset="0"/>
              </a:rPr>
              <a:t>Francisco Ferdinando (1863 – 1914)</a:t>
            </a:r>
            <a:endParaRPr lang="pt-BR"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CaixaDeTexto 23">
            <a:extLst>
              <a:ext uri="{FF2B5EF4-FFF2-40B4-BE49-F238E27FC236}">
                <a16:creationId xmlns:a16="http://schemas.microsoft.com/office/drawing/2014/main" id="{0C040AA7-912B-D490-7C02-C35F9C69D01B}"/>
              </a:ext>
            </a:extLst>
          </p:cNvPr>
          <p:cNvSpPr txBox="1"/>
          <p:nvPr/>
        </p:nvSpPr>
        <p:spPr>
          <a:xfrm>
            <a:off x="1591977" y="910062"/>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O Início do Conflito </a:t>
            </a:r>
          </a:p>
        </p:txBody>
      </p:sp>
      <p:pic>
        <p:nvPicPr>
          <p:cNvPr id="3" name="Imagem 2" descr="Foto em preto e branco de homem com barba e bigode&#10;&#10;Descrição gerada automaticamente">
            <a:extLst>
              <a:ext uri="{FF2B5EF4-FFF2-40B4-BE49-F238E27FC236}">
                <a16:creationId xmlns:a16="http://schemas.microsoft.com/office/drawing/2014/main" id="{3C5B97A2-BF77-CD97-A717-73201A5B4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14" y="1561026"/>
            <a:ext cx="1876607" cy="2500267"/>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6" name="CaixaDeTexto 15">
            <a:extLst>
              <a:ext uri="{FF2B5EF4-FFF2-40B4-BE49-F238E27FC236}">
                <a16:creationId xmlns:a16="http://schemas.microsoft.com/office/drawing/2014/main" id="{ADD28E66-FC9F-0FF5-C078-A7C487F75267}"/>
              </a:ext>
            </a:extLst>
          </p:cNvPr>
          <p:cNvSpPr txBox="1"/>
          <p:nvPr/>
        </p:nvSpPr>
        <p:spPr>
          <a:xfrm>
            <a:off x="538301" y="4301683"/>
            <a:ext cx="1843316" cy="646331"/>
          </a:xfrm>
          <a:prstGeom prst="rect">
            <a:avLst/>
          </a:prstGeom>
          <a:noFill/>
        </p:spPr>
        <p:txBody>
          <a:bodyPr wrap="square">
            <a:spAutoFit/>
          </a:bodyPr>
          <a:lstStyle/>
          <a:p>
            <a:pPr algn="ctr"/>
            <a:r>
              <a:rPr lang="pt-BR" sz="600" dirty="0">
                <a:latin typeface="Open Sans" panose="020B0606030504020204" pitchFamily="34" charset="0"/>
                <a:ea typeface="Open Sans" panose="020B0606030504020204" pitchFamily="34" charset="0"/>
                <a:cs typeface="Open Sans" panose="020B0606030504020204" pitchFamily="34" charset="0"/>
              </a:rPr>
              <a:t>https://pt.wikipedia.org/w/index.php?title=Francisco_Ferdinando_da_%C3%81ustria-Hungria&amp;tableofcontents=1#/media/Ficheiro:Ferdinand_Schmutzer_-_Franz_Ferdinand_von_%C3%96sterreich-Este,_um_1914.jpg</a:t>
            </a:r>
          </a:p>
        </p:txBody>
      </p:sp>
      <p:sp>
        <p:nvSpPr>
          <p:cNvPr id="20" name="CaixaDeTexto 19">
            <a:extLst>
              <a:ext uri="{FF2B5EF4-FFF2-40B4-BE49-F238E27FC236}">
                <a16:creationId xmlns:a16="http://schemas.microsoft.com/office/drawing/2014/main" id="{BFF0195B-9B6B-F4D7-00C3-426E2213EC86}"/>
              </a:ext>
            </a:extLst>
          </p:cNvPr>
          <p:cNvSpPr txBox="1"/>
          <p:nvPr/>
        </p:nvSpPr>
        <p:spPr>
          <a:xfrm>
            <a:off x="2578460" y="1498157"/>
            <a:ext cx="4142560" cy="2062103"/>
          </a:xfrm>
          <a:prstGeom prst="rect">
            <a:avLst/>
          </a:prstGeom>
          <a:noFill/>
        </p:spPr>
        <p:txBody>
          <a:bodyPr wrap="square">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 Após o ocorrido, Francisco e Sofia visitaram alguns feridos do atentado em um hospital de Sarajevo e, após a visita, saíram em comboio, mas o motorista que os levava entrou em uma rua errada e acabou encontrando o jovem membro da “mão negra” Gavrilo Princip que assassinou o casal a tiros.</a:t>
            </a:r>
          </a:p>
        </p:txBody>
      </p:sp>
      <p:sp>
        <p:nvSpPr>
          <p:cNvPr id="21" name="CaixaDeTexto 20">
            <a:extLst>
              <a:ext uri="{FF2B5EF4-FFF2-40B4-BE49-F238E27FC236}">
                <a16:creationId xmlns:a16="http://schemas.microsoft.com/office/drawing/2014/main" id="{01A04DE8-8B03-6B2E-A1BB-83EDB265D384}"/>
              </a:ext>
            </a:extLst>
          </p:cNvPr>
          <p:cNvSpPr txBox="1"/>
          <p:nvPr/>
        </p:nvSpPr>
        <p:spPr>
          <a:xfrm>
            <a:off x="7036967" y="2280076"/>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grpSp>
        <p:nvGrpSpPr>
          <p:cNvPr id="12" name="Grupo 12">
            <a:extLst>
              <a:ext uri="{FF2B5EF4-FFF2-40B4-BE49-F238E27FC236}">
                <a16:creationId xmlns:a16="http://schemas.microsoft.com/office/drawing/2014/main" id="{59DAF49E-E3D2-4714-B382-3378823C5052}"/>
              </a:ext>
            </a:extLst>
          </p:cNvPr>
          <p:cNvGrpSpPr/>
          <p:nvPr/>
        </p:nvGrpSpPr>
        <p:grpSpPr>
          <a:xfrm>
            <a:off x="1403648" y="-2773"/>
            <a:ext cx="6336704" cy="741056"/>
            <a:chOff x="1403648" y="-2773"/>
            <a:chExt cx="6336704" cy="741056"/>
          </a:xfrm>
        </p:grpSpPr>
        <p:sp>
          <p:nvSpPr>
            <p:cNvPr id="13" name="Retângulo 12">
              <a:extLst>
                <a:ext uri="{FF2B5EF4-FFF2-40B4-BE49-F238E27FC236}">
                  <a16:creationId xmlns:a16="http://schemas.microsoft.com/office/drawing/2014/main" id="{0C8A69F9-ED36-4B85-8947-810A51EB48F2}"/>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tângulo 14">
              <a:extLst>
                <a:ext uri="{FF2B5EF4-FFF2-40B4-BE49-F238E27FC236}">
                  <a16:creationId xmlns:a16="http://schemas.microsoft.com/office/drawing/2014/main" id="{1BC25922-20E0-4A6D-B69C-AB59F1152BA6}"/>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CaixaDeTexto 21">
            <a:extLst>
              <a:ext uri="{FF2B5EF4-FFF2-40B4-BE49-F238E27FC236}">
                <a16:creationId xmlns:a16="http://schemas.microsoft.com/office/drawing/2014/main" id="{2BDB182E-50D6-4DF4-958C-3AC444175548}"/>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522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BE76E0-D689-BB23-8DC9-2803BE95E8FA}"/>
              </a:ext>
            </a:extLst>
          </p:cNvPr>
          <p:cNvSpPr txBox="1"/>
          <p:nvPr/>
        </p:nvSpPr>
        <p:spPr>
          <a:xfrm>
            <a:off x="6727371" y="2118519"/>
            <a:ext cx="1915886" cy="276999"/>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https://pt.wikipedia.org/wiki/Primeira_Guerra_Mundial#/media/Ficheiro:SARAJEWO_Attentat.jpg</a:t>
            </a:r>
          </a:p>
        </p:txBody>
      </p:sp>
      <p:pic>
        <p:nvPicPr>
          <p:cNvPr id="5" name="Imagem 4" descr="Pessoas andando de cavalo na rua&#10;&#10;Descrição gerada automaticamente com confiança média">
            <a:extLst>
              <a:ext uri="{FF2B5EF4-FFF2-40B4-BE49-F238E27FC236}">
                <a16:creationId xmlns:a16="http://schemas.microsoft.com/office/drawing/2014/main" id="{96954FAF-122C-3784-96C7-0273769D3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634" y="827333"/>
            <a:ext cx="3468052" cy="3940573"/>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2" name="Retângulo 21">
            <a:extLst>
              <a:ext uri="{FF2B5EF4-FFF2-40B4-BE49-F238E27FC236}">
                <a16:creationId xmlns:a16="http://schemas.microsoft.com/office/drawing/2014/main" id="{E58BF1C9-391D-B0E6-8318-426F033DD552}"/>
              </a:ext>
            </a:extLst>
          </p:cNvPr>
          <p:cNvSpPr/>
          <p:nvPr/>
        </p:nvSpPr>
        <p:spPr>
          <a:xfrm>
            <a:off x="616856" y="1182914"/>
            <a:ext cx="5638801" cy="935605"/>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Representação do assassinato do arquiduque Francisco Fernando da Áustria-Hungria por Gavrilo Princip, um estudante sérvio da Bósnia.</a:t>
            </a:r>
          </a:p>
        </p:txBody>
      </p:sp>
      <p:grpSp>
        <p:nvGrpSpPr>
          <p:cNvPr id="9" name="Grupo 12">
            <a:extLst>
              <a:ext uri="{FF2B5EF4-FFF2-40B4-BE49-F238E27FC236}">
                <a16:creationId xmlns:a16="http://schemas.microsoft.com/office/drawing/2014/main" id="{4FF141A6-BD2F-4E54-B2F4-749106FFE2E8}"/>
              </a:ext>
            </a:extLst>
          </p:cNvPr>
          <p:cNvGrpSpPr/>
          <p:nvPr/>
        </p:nvGrpSpPr>
        <p:grpSpPr>
          <a:xfrm>
            <a:off x="1403648" y="-2773"/>
            <a:ext cx="6336704" cy="741056"/>
            <a:chOff x="1403648" y="-2773"/>
            <a:chExt cx="6336704" cy="741056"/>
          </a:xfrm>
        </p:grpSpPr>
        <p:sp>
          <p:nvSpPr>
            <p:cNvPr id="10" name="Retângulo 9">
              <a:extLst>
                <a:ext uri="{FF2B5EF4-FFF2-40B4-BE49-F238E27FC236}">
                  <a16:creationId xmlns:a16="http://schemas.microsoft.com/office/drawing/2014/main" id="{DEA1DBD5-235A-4B5B-AB72-E40FA1CFDB9D}"/>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tângulo 10">
              <a:extLst>
                <a:ext uri="{FF2B5EF4-FFF2-40B4-BE49-F238E27FC236}">
                  <a16:creationId xmlns:a16="http://schemas.microsoft.com/office/drawing/2014/main" id="{3B097E44-A02C-4D58-B578-E4E467AC1CD1}"/>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11">
            <a:extLst>
              <a:ext uri="{FF2B5EF4-FFF2-40B4-BE49-F238E27FC236}">
                <a16:creationId xmlns:a16="http://schemas.microsoft.com/office/drawing/2014/main" id="{02F9054A-925A-41A6-AAED-D5EF32604D4B}"/>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856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2CF99CA8-861A-3E89-70F1-9D41CE4C9F32}"/>
              </a:ext>
            </a:extLst>
          </p:cNvPr>
          <p:cNvSpPr txBox="1"/>
          <p:nvPr/>
        </p:nvSpPr>
        <p:spPr>
          <a:xfrm>
            <a:off x="7061200" y="2110695"/>
            <a:ext cx="1629837" cy="369332"/>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https://pt.wikipedia.org/wiki/Gavrilo_Princip?tableofcontents=1#/media/Ficheiro:Gavrilo_Princip,_cell,_headshot,_bw.jpg</a:t>
            </a:r>
          </a:p>
        </p:txBody>
      </p:sp>
      <p:pic>
        <p:nvPicPr>
          <p:cNvPr id="4" name="Imagem 3" descr="Foto em preto e branco de homem olhando para o lado&#10;&#10;Descrição gerada automaticamente">
            <a:extLst>
              <a:ext uri="{FF2B5EF4-FFF2-40B4-BE49-F238E27FC236}">
                <a16:creationId xmlns:a16="http://schemas.microsoft.com/office/drawing/2014/main" id="{37E21809-B23C-E76E-DE8A-0C66E7233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286" y="1233713"/>
            <a:ext cx="3410856" cy="3461658"/>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2" name="Retângulo 21">
            <a:extLst>
              <a:ext uri="{FF2B5EF4-FFF2-40B4-BE49-F238E27FC236}">
                <a16:creationId xmlns:a16="http://schemas.microsoft.com/office/drawing/2014/main" id="{E58BF1C9-391D-B0E6-8318-426F033DD552}"/>
              </a:ext>
            </a:extLst>
          </p:cNvPr>
          <p:cNvSpPr/>
          <p:nvPr/>
        </p:nvSpPr>
        <p:spPr>
          <a:xfrm>
            <a:off x="616856" y="1182914"/>
            <a:ext cx="5638801" cy="1545772"/>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Gavrilo Princip (1894 – 1918), membro do grupo terrorista “mão negra” e assassino do arquiduque Francisco Ferdinando e sua esposa Sofia. O assassinato foi o estopim para a 1° Guerra Mundial. Ele morreu na prisão, vítima de tuberculose.</a:t>
            </a:r>
          </a:p>
        </p:txBody>
      </p:sp>
      <p:grpSp>
        <p:nvGrpSpPr>
          <p:cNvPr id="9" name="Grupo 12">
            <a:extLst>
              <a:ext uri="{FF2B5EF4-FFF2-40B4-BE49-F238E27FC236}">
                <a16:creationId xmlns:a16="http://schemas.microsoft.com/office/drawing/2014/main" id="{24721190-8B4A-43CD-933C-3575B3D79E06}"/>
              </a:ext>
            </a:extLst>
          </p:cNvPr>
          <p:cNvGrpSpPr/>
          <p:nvPr/>
        </p:nvGrpSpPr>
        <p:grpSpPr>
          <a:xfrm>
            <a:off x="1403648" y="-2773"/>
            <a:ext cx="6336704" cy="741056"/>
            <a:chOff x="1403648" y="-2773"/>
            <a:chExt cx="6336704" cy="741056"/>
          </a:xfrm>
        </p:grpSpPr>
        <p:sp>
          <p:nvSpPr>
            <p:cNvPr id="11" name="Retângulo 10">
              <a:extLst>
                <a:ext uri="{FF2B5EF4-FFF2-40B4-BE49-F238E27FC236}">
                  <a16:creationId xmlns:a16="http://schemas.microsoft.com/office/drawing/2014/main" id="{CB958ADC-4C21-4CED-BDBF-F078F430E48D}"/>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tângulo 11">
              <a:extLst>
                <a:ext uri="{FF2B5EF4-FFF2-40B4-BE49-F238E27FC236}">
                  <a16:creationId xmlns:a16="http://schemas.microsoft.com/office/drawing/2014/main" id="{1D3F9BCC-96C5-4487-BC18-503CEA1EC90A}"/>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CaixaDeTexto 12">
            <a:extLst>
              <a:ext uri="{FF2B5EF4-FFF2-40B4-BE49-F238E27FC236}">
                <a16:creationId xmlns:a16="http://schemas.microsoft.com/office/drawing/2014/main" id="{2655F51C-E497-42D3-854B-410E43FEB99F}"/>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CaixaDeTexto 14">
            <a:extLst>
              <a:ext uri="{FF2B5EF4-FFF2-40B4-BE49-F238E27FC236}">
                <a16:creationId xmlns:a16="http://schemas.microsoft.com/office/drawing/2014/main" id="{A5EA425A-E1A4-423A-998A-9F7A0B655DE0}"/>
              </a:ext>
            </a:extLst>
          </p:cNvPr>
          <p:cNvSpPr txBox="1"/>
          <p:nvPr/>
        </p:nvSpPr>
        <p:spPr>
          <a:xfrm>
            <a:off x="7048978" y="1957371"/>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Tree>
    <p:extLst>
      <p:ext uri="{BB962C8B-B14F-4D97-AF65-F5344CB8AC3E}">
        <p14:creationId xmlns:p14="http://schemas.microsoft.com/office/powerpoint/2010/main" val="19359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BE76E0-D689-BB23-8DC9-2803BE95E8FA}"/>
              </a:ext>
            </a:extLst>
          </p:cNvPr>
          <p:cNvSpPr txBox="1"/>
          <p:nvPr/>
        </p:nvSpPr>
        <p:spPr>
          <a:xfrm>
            <a:off x="573267" y="3998290"/>
            <a:ext cx="1915886" cy="276999"/>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https://pt.wikipedia.org/wiki/Primeira_Guerra_Mundial#/media/Ficheiro:SARAJEWO_Attentat.jpg</a:t>
            </a:r>
          </a:p>
        </p:txBody>
      </p:sp>
      <p:pic>
        <p:nvPicPr>
          <p:cNvPr id="5" name="Imagem 4" descr="Pessoas andando de cavalo na rua&#10;&#10;Descrição gerada automaticamente com confiança média">
            <a:extLst>
              <a:ext uri="{FF2B5EF4-FFF2-40B4-BE49-F238E27FC236}">
                <a16:creationId xmlns:a16="http://schemas.microsoft.com/office/drawing/2014/main" id="{96954FAF-122C-3784-96C7-0273769D3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91" y="1458138"/>
            <a:ext cx="1845806" cy="2097296"/>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9" name="CaixaDeTexto 8">
            <a:extLst>
              <a:ext uri="{FF2B5EF4-FFF2-40B4-BE49-F238E27FC236}">
                <a16:creationId xmlns:a16="http://schemas.microsoft.com/office/drawing/2014/main" id="{114C64EC-F401-C44E-E0F3-C27B230E215E}"/>
              </a:ext>
            </a:extLst>
          </p:cNvPr>
          <p:cNvSpPr txBox="1"/>
          <p:nvPr/>
        </p:nvSpPr>
        <p:spPr>
          <a:xfrm>
            <a:off x="1591977" y="910062"/>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O Início do Conflito </a:t>
            </a:r>
          </a:p>
        </p:txBody>
      </p:sp>
      <p:sp>
        <p:nvSpPr>
          <p:cNvPr id="10" name="CaixaDeTexto 9">
            <a:extLst>
              <a:ext uri="{FF2B5EF4-FFF2-40B4-BE49-F238E27FC236}">
                <a16:creationId xmlns:a16="http://schemas.microsoft.com/office/drawing/2014/main" id="{8B652547-7F55-A729-7BD5-04383AE150A6}"/>
              </a:ext>
            </a:extLst>
          </p:cNvPr>
          <p:cNvSpPr txBox="1"/>
          <p:nvPr/>
        </p:nvSpPr>
        <p:spPr>
          <a:xfrm>
            <a:off x="2516145" y="1414308"/>
            <a:ext cx="4142560" cy="1323439"/>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Após</a:t>
            </a:r>
            <a:r>
              <a:rPr lang="pt-BR" sz="1600" b="1" dirty="0">
                <a:latin typeface="Open Sans" panose="020B0606030504020204" pitchFamily="34" charset="0"/>
                <a:ea typeface="Open Sans" panose="020B0606030504020204" pitchFamily="34" charset="0"/>
                <a:cs typeface="Open Sans" panose="020B0606030504020204" pitchFamily="34" charset="0"/>
              </a:rPr>
              <a:t> </a:t>
            </a:r>
            <a:r>
              <a:rPr lang="pt-BR" sz="1600" dirty="0">
                <a:latin typeface="Open Sans" panose="020B0606030504020204" pitchFamily="34" charset="0"/>
                <a:ea typeface="Open Sans" panose="020B0606030504020204" pitchFamily="34" charset="0"/>
                <a:cs typeface="Open Sans" panose="020B0606030504020204" pitchFamily="34" charset="0"/>
              </a:rPr>
              <a:t>impor</a:t>
            </a:r>
            <a:r>
              <a:rPr lang="pt-BR" sz="1600" b="1" dirty="0">
                <a:latin typeface="Open Sans" panose="020B0606030504020204" pitchFamily="34" charset="0"/>
                <a:ea typeface="Open Sans" panose="020B0606030504020204" pitchFamily="34" charset="0"/>
                <a:cs typeface="Open Sans" panose="020B0606030504020204" pitchFamily="34" charset="0"/>
              </a:rPr>
              <a:t> </a:t>
            </a:r>
            <a:r>
              <a:rPr lang="pt-BR" sz="1600" dirty="0">
                <a:latin typeface="Open Sans" panose="020B0606030504020204" pitchFamily="34" charset="0"/>
                <a:ea typeface="Open Sans" panose="020B0606030504020204" pitchFamily="34" charset="0"/>
                <a:cs typeface="Open Sans" panose="020B0606030504020204" pitchFamily="34" charset="0"/>
              </a:rPr>
              <a:t>uma série de medidas polêmicas, a Áustria-Hungria, não querendo resolver a questão de maneira diplomática, declara guerra à Sérvia em 28 de julho de 1914;  </a:t>
            </a:r>
          </a:p>
        </p:txBody>
      </p:sp>
      <p:sp>
        <p:nvSpPr>
          <p:cNvPr id="11" name="CaixaDeTexto 10">
            <a:extLst>
              <a:ext uri="{FF2B5EF4-FFF2-40B4-BE49-F238E27FC236}">
                <a16:creationId xmlns:a16="http://schemas.microsoft.com/office/drawing/2014/main" id="{23D21997-FEA5-D3C0-F696-7F96547BF609}"/>
              </a:ext>
            </a:extLst>
          </p:cNvPr>
          <p:cNvSpPr txBox="1"/>
          <p:nvPr/>
        </p:nvSpPr>
        <p:spPr>
          <a:xfrm>
            <a:off x="2500720" y="2798621"/>
            <a:ext cx="4142560" cy="1077218"/>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A política de alianças foi acionada, pois a Sérvia era aliada da Rússia, que por sua vez, pertencia a Tríplice Entente (Rússia, França e Inglaterra);  </a:t>
            </a:r>
          </a:p>
        </p:txBody>
      </p:sp>
      <p:sp>
        <p:nvSpPr>
          <p:cNvPr id="12" name="CaixaDeTexto 11">
            <a:extLst>
              <a:ext uri="{FF2B5EF4-FFF2-40B4-BE49-F238E27FC236}">
                <a16:creationId xmlns:a16="http://schemas.microsoft.com/office/drawing/2014/main" id="{3BD16579-6112-95BE-6DE1-D73F234F6DE4}"/>
              </a:ext>
            </a:extLst>
          </p:cNvPr>
          <p:cNvSpPr txBox="1"/>
          <p:nvPr/>
        </p:nvSpPr>
        <p:spPr>
          <a:xfrm>
            <a:off x="2485297" y="3936233"/>
            <a:ext cx="4142560" cy="830997"/>
          </a:xfrm>
          <a:prstGeom prst="rect">
            <a:avLst/>
          </a:prstGeom>
          <a:noFill/>
        </p:spPr>
        <p:txBody>
          <a:bodyPr wrap="square">
            <a:spAutoFit/>
          </a:bodyPr>
          <a:lstStyle/>
          <a:p>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Os Russos mobilizam tropas para proteger o território da Sérvia contra a invasão da Áustria-Hungria; </a:t>
            </a:r>
          </a:p>
        </p:txBody>
      </p:sp>
      <p:grpSp>
        <p:nvGrpSpPr>
          <p:cNvPr id="15" name="Grupo 12">
            <a:extLst>
              <a:ext uri="{FF2B5EF4-FFF2-40B4-BE49-F238E27FC236}">
                <a16:creationId xmlns:a16="http://schemas.microsoft.com/office/drawing/2014/main" id="{59CDFDCE-FD65-4A88-8FC3-FF8359847596}"/>
              </a:ext>
            </a:extLst>
          </p:cNvPr>
          <p:cNvGrpSpPr/>
          <p:nvPr/>
        </p:nvGrpSpPr>
        <p:grpSpPr>
          <a:xfrm>
            <a:off x="1403648" y="-2773"/>
            <a:ext cx="6336704" cy="741056"/>
            <a:chOff x="1403648" y="-2773"/>
            <a:chExt cx="6336704" cy="741056"/>
          </a:xfrm>
        </p:grpSpPr>
        <p:sp>
          <p:nvSpPr>
            <p:cNvPr id="16" name="Retângulo 15">
              <a:extLst>
                <a:ext uri="{FF2B5EF4-FFF2-40B4-BE49-F238E27FC236}">
                  <a16:creationId xmlns:a16="http://schemas.microsoft.com/office/drawing/2014/main" id="{ED52D3DC-E167-4988-8CEB-049FC215F552}"/>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tângulo 19">
              <a:extLst>
                <a:ext uri="{FF2B5EF4-FFF2-40B4-BE49-F238E27FC236}">
                  <a16:creationId xmlns:a16="http://schemas.microsoft.com/office/drawing/2014/main" id="{1F62D2A4-6B38-4741-ADF7-39AF9CA87861}"/>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CaixaDeTexto 20">
            <a:extLst>
              <a:ext uri="{FF2B5EF4-FFF2-40B4-BE49-F238E27FC236}">
                <a16:creationId xmlns:a16="http://schemas.microsoft.com/office/drawing/2014/main" id="{F48526E9-296A-4DF8-B46A-90DA87CFEF9D}"/>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CaixaDeTexto 22">
            <a:extLst>
              <a:ext uri="{FF2B5EF4-FFF2-40B4-BE49-F238E27FC236}">
                <a16:creationId xmlns:a16="http://schemas.microsoft.com/office/drawing/2014/main" id="{34487751-99E9-4E8D-910C-AE5BDC2172CA}"/>
              </a:ext>
            </a:extLst>
          </p:cNvPr>
          <p:cNvSpPr txBox="1"/>
          <p:nvPr/>
        </p:nvSpPr>
        <p:spPr>
          <a:xfrm>
            <a:off x="561700" y="3582791"/>
            <a:ext cx="1915886" cy="461665"/>
          </a:xfrm>
          <a:prstGeom prst="rect">
            <a:avLst/>
          </a:prstGeom>
          <a:noFill/>
        </p:spPr>
        <p:txBody>
          <a:bodyPr wrap="square">
            <a:spAutoFit/>
          </a:bodyPr>
          <a:lstStyle/>
          <a:p>
            <a:pPr algn="just"/>
            <a:r>
              <a:rPr lang="pt-BR" sz="600" dirty="0">
                <a:latin typeface="Open Sans" panose="020B0606030504020204" pitchFamily="34" charset="0"/>
                <a:ea typeface="Open Sans" panose="020B0606030504020204" pitchFamily="34" charset="0"/>
                <a:cs typeface="Open Sans" panose="020B0606030504020204" pitchFamily="34" charset="0"/>
              </a:rPr>
              <a:t>Representação do assassinato do arquiduque Francisco Fernando da Áustria-Hungria por </a:t>
            </a:r>
            <a:r>
              <a:rPr lang="pt-BR" sz="600" dirty="0" err="1">
                <a:latin typeface="Open Sans" panose="020B0606030504020204" pitchFamily="34" charset="0"/>
                <a:ea typeface="Open Sans" panose="020B0606030504020204" pitchFamily="34" charset="0"/>
                <a:cs typeface="Open Sans" panose="020B0606030504020204" pitchFamily="34" charset="0"/>
              </a:rPr>
              <a:t>Gavrilo</a:t>
            </a:r>
            <a:r>
              <a:rPr lang="pt-BR" sz="600" dirty="0">
                <a:latin typeface="Open Sans" panose="020B0606030504020204" pitchFamily="34" charset="0"/>
                <a:ea typeface="Open Sans" panose="020B0606030504020204" pitchFamily="34" charset="0"/>
                <a:cs typeface="Open Sans" panose="020B0606030504020204" pitchFamily="34" charset="0"/>
              </a:rPr>
              <a:t> </a:t>
            </a:r>
            <a:r>
              <a:rPr lang="pt-BR" sz="600" dirty="0" err="1">
                <a:latin typeface="Open Sans" panose="020B0606030504020204" pitchFamily="34" charset="0"/>
                <a:ea typeface="Open Sans" panose="020B0606030504020204" pitchFamily="34" charset="0"/>
                <a:cs typeface="Open Sans" panose="020B0606030504020204" pitchFamily="34" charset="0"/>
              </a:rPr>
              <a:t>Princip</a:t>
            </a:r>
            <a:r>
              <a:rPr lang="pt-BR" sz="600" dirty="0">
                <a:latin typeface="Open Sans" panose="020B0606030504020204" pitchFamily="34" charset="0"/>
                <a:ea typeface="Open Sans" panose="020B0606030504020204" pitchFamily="34" charset="0"/>
                <a:cs typeface="Open Sans" panose="020B0606030504020204" pitchFamily="34" charset="0"/>
              </a:rPr>
              <a:t>, um estudante sérvio da Bósnia.</a:t>
            </a:r>
          </a:p>
        </p:txBody>
      </p:sp>
      <p:sp>
        <p:nvSpPr>
          <p:cNvPr id="24" name="CaixaDeTexto 23">
            <a:extLst>
              <a:ext uri="{FF2B5EF4-FFF2-40B4-BE49-F238E27FC236}">
                <a16:creationId xmlns:a16="http://schemas.microsoft.com/office/drawing/2014/main" id="{8F10DA34-0F76-468C-9B79-3EF188ABC96B}"/>
              </a:ext>
            </a:extLst>
          </p:cNvPr>
          <p:cNvSpPr txBox="1"/>
          <p:nvPr/>
        </p:nvSpPr>
        <p:spPr>
          <a:xfrm>
            <a:off x="7036967" y="2280076"/>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Tree>
    <p:extLst>
      <p:ext uri="{BB962C8B-B14F-4D97-AF65-F5344CB8AC3E}">
        <p14:creationId xmlns:p14="http://schemas.microsoft.com/office/powerpoint/2010/main" val="35905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BE76E0-D689-BB23-8DC9-2803BE95E8FA}"/>
              </a:ext>
            </a:extLst>
          </p:cNvPr>
          <p:cNvSpPr txBox="1"/>
          <p:nvPr/>
        </p:nvSpPr>
        <p:spPr>
          <a:xfrm>
            <a:off x="569411" y="3877684"/>
            <a:ext cx="1915886" cy="276999"/>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p:txBody>
      </p:sp>
      <p:sp>
        <p:nvSpPr>
          <p:cNvPr id="9" name="CaixaDeTexto 8">
            <a:extLst>
              <a:ext uri="{FF2B5EF4-FFF2-40B4-BE49-F238E27FC236}">
                <a16:creationId xmlns:a16="http://schemas.microsoft.com/office/drawing/2014/main" id="{114C64EC-F401-C44E-E0F3-C27B230E215E}"/>
              </a:ext>
            </a:extLst>
          </p:cNvPr>
          <p:cNvSpPr txBox="1"/>
          <p:nvPr/>
        </p:nvSpPr>
        <p:spPr>
          <a:xfrm>
            <a:off x="1591977" y="910062"/>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O Início do Conflito </a:t>
            </a:r>
          </a:p>
        </p:txBody>
      </p:sp>
      <p:sp>
        <p:nvSpPr>
          <p:cNvPr id="10" name="CaixaDeTexto 9">
            <a:extLst>
              <a:ext uri="{FF2B5EF4-FFF2-40B4-BE49-F238E27FC236}">
                <a16:creationId xmlns:a16="http://schemas.microsoft.com/office/drawing/2014/main" id="{8B652547-7F55-A729-7BD5-04383AE150A6}"/>
              </a:ext>
            </a:extLst>
          </p:cNvPr>
          <p:cNvSpPr txBox="1"/>
          <p:nvPr/>
        </p:nvSpPr>
        <p:spPr>
          <a:xfrm>
            <a:off x="2516145" y="1414308"/>
            <a:ext cx="4142560" cy="1323439"/>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Após</a:t>
            </a:r>
            <a:r>
              <a:rPr lang="pt-BR" sz="1600" b="1" dirty="0">
                <a:latin typeface="Open Sans" panose="020B0606030504020204" pitchFamily="34" charset="0"/>
                <a:ea typeface="Open Sans" panose="020B0606030504020204" pitchFamily="34" charset="0"/>
                <a:cs typeface="Open Sans" panose="020B0606030504020204" pitchFamily="34" charset="0"/>
              </a:rPr>
              <a:t> </a:t>
            </a:r>
            <a:r>
              <a:rPr lang="pt-BR" sz="1600" dirty="0">
                <a:latin typeface="Open Sans" panose="020B0606030504020204" pitchFamily="34" charset="0"/>
                <a:ea typeface="Open Sans" panose="020B0606030504020204" pitchFamily="34" charset="0"/>
                <a:cs typeface="Open Sans" panose="020B0606030504020204" pitchFamily="34" charset="0"/>
              </a:rPr>
              <a:t>impor</a:t>
            </a:r>
            <a:r>
              <a:rPr lang="pt-BR" sz="1600" b="1" dirty="0">
                <a:latin typeface="Open Sans" panose="020B0606030504020204" pitchFamily="34" charset="0"/>
                <a:ea typeface="Open Sans" panose="020B0606030504020204" pitchFamily="34" charset="0"/>
                <a:cs typeface="Open Sans" panose="020B0606030504020204" pitchFamily="34" charset="0"/>
              </a:rPr>
              <a:t> </a:t>
            </a:r>
            <a:r>
              <a:rPr lang="pt-BR" sz="1600" dirty="0">
                <a:latin typeface="Open Sans" panose="020B0606030504020204" pitchFamily="34" charset="0"/>
                <a:ea typeface="Open Sans" panose="020B0606030504020204" pitchFamily="34" charset="0"/>
                <a:cs typeface="Open Sans" panose="020B0606030504020204" pitchFamily="34" charset="0"/>
              </a:rPr>
              <a:t>uma série de medidas polêmicas, a Áustria-Hungria, não querendo resolver a questão de maneira diplomática, declara guerra à Sérvia em 28 de julho de 1914;  </a:t>
            </a:r>
          </a:p>
        </p:txBody>
      </p:sp>
      <p:sp>
        <p:nvSpPr>
          <p:cNvPr id="11" name="CaixaDeTexto 10">
            <a:extLst>
              <a:ext uri="{FF2B5EF4-FFF2-40B4-BE49-F238E27FC236}">
                <a16:creationId xmlns:a16="http://schemas.microsoft.com/office/drawing/2014/main" id="{23D21997-FEA5-D3C0-F696-7F96547BF609}"/>
              </a:ext>
            </a:extLst>
          </p:cNvPr>
          <p:cNvSpPr txBox="1"/>
          <p:nvPr/>
        </p:nvSpPr>
        <p:spPr>
          <a:xfrm>
            <a:off x="2500720" y="2798621"/>
            <a:ext cx="4142560" cy="1077218"/>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A política de alianças foi acionada, pois a Sérvia era aliada da Rússia, que por sua vez, pertencia a Tríplice Entente (Rússia, França e Inglaterra);  </a:t>
            </a:r>
          </a:p>
        </p:txBody>
      </p:sp>
      <p:sp>
        <p:nvSpPr>
          <p:cNvPr id="12" name="CaixaDeTexto 11">
            <a:extLst>
              <a:ext uri="{FF2B5EF4-FFF2-40B4-BE49-F238E27FC236}">
                <a16:creationId xmlns:a16="http://schemas.microsoft.com/office/drawing/2014/main" id="{3BD16579-6112-95BE-6DE1-D73F234F6DE4}"/>
              </a:ext>
            </a:extLst>
          </p:cNvPr>
          <p:cNvSpPr txBox="1"/>
          <p:nvPr/>
        </p:nvSpPr>
        <p:spPr>
          <a:xfrm>
            <a:off x="2485297" y="3936233"/>
            <a:ext cx="4142560" cy="830997"/>
          </a:xfrm>
          <a:prstGeom prst="rect">
            <a:avLst/>
          </a:prstGeom>
          <a:noFill/>
        </p:spPr>
        <p:txBody>
          <a:bodyPr wrap="square">
            <a:spAutoFit/>
          </a:bodyPr>
          <a:lstStyle/>
          <a:p>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Os Russos mobilizam tropas para proteger o território da Sérvia contra a invasão da Áustria-Hungria; </a:t>
            </a:r>
          </a:p>
        </p:txBody>
      </p:sp>
      <p:pic>
        <p:nvPicPr>
          <p:cNvPr id="3" name="Imagem 2" descr="Foto preta e branca de um lago&#10;&#10;Descrição gerada automaticamente">
            <a:extLst>
              <a:ext uri="{FF2B5EF4-FFF2-40B4-BE49-F238E27FC236}">
                <a16:creationId xmlns:a16="http://schemas.microsoft.com/office/drawing/2014/main" id="{D1A3F02A-4783-A908-AB68-4882FD1D6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11" y="1427988"/>
            <a:ext cx="1948437" cy="2238714"/>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5" name="CaixaDeTexto 14">
            <a:extLst>
              <a:ext uri="{FF2B5EF4-FFF2-40B4-BE49-F238E27FC236}">
                <a16:creationId xmlns:a16="http://schemas.microsoft.com/office/drawing/2014/main" id="{95474628-B6F4-533D-D402-935CD5BDD1E1}"/>
              </a:ext>
            </a:extLst>
          </p:cNvPr>
          <p:cNvSpPr txBox="1"/>
          <p:nvPr/>
        </p:nvSpPr>
        <p:spPr>
          <a:xfrm>
            <a:off x="7036967" y="2280076"/>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
        <p:nvSpPr>
          <p:cNvPr id="16" name="Retângulo 15">
            <a:extLst>
              <a:ext uri="{FF2B5EF4-FFF2-40B4-BE49-F238E27FC236}">
                <a16:creationId xmlns:a16="http://schemas.microsoft.com/office/drawing/2014/main" id="{F9E6F462-236A-47E6-8FE1-324F7E438326}"/>
              </a:ext>
            </a:extLst>
          </p:cNvPr>
          <p:cNvSpPr/>
          <p:nvPr/>
        </p:nvSpPr>
        <p:spPr>
          <a:xfrm>
            <a:off x="2600178" y="2737747"/>
            <a:ext cx="4142560" cy="1970934"/>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Vale ressaltar que vários países europeus só esperavam um estopim para iniciarem seus planos de expansão territorial, por isso eles já investiam em armamentos na chamada “Paz armada”. Esse estopim foi justamente o assassinato de Francisco Ferdinando.</a:t>
            </a:r>
          </a:p>
        </p:txBody>
      </p:sp>
      <p:grpSp>
        <p:nvGrpSpPr>
          <p:cNvPr id="20" name="Grupo 12">
            <a:extLst>
              <a:ext uri="{FF2B5EF4-FFF2-40B4-BE49-F238E27FC236}">
                <a16:creationId xmlns:a16="http://schemas.microsoft.com/office/drawing/2014/main" id="{9B1E7A62-5432-42D4-B465-52CB031A9907}"/>
              </a:ext>
            </a:extLst>
          </p:cNvPr>
          <p:cNvGrpSpPr/>
          <p:nvPr/>
        </p:nvGrpSpPr>
        <p:grpSpPr>
          <a:xfrm>
            <a:off x="1403648" y="-2773"/>
            <a:ext cx="6336704" cy="741056"/>
            <a:chOff x="1403648" y="-2773"/>
            <a:chExt cx="6336704" cy="741056"/>
          </a:xfrm>
        </p:grpSpPr>
        <p:sp>
          <p:nvSpPr>
            <p:cNvPr id="21" name="Retângulo 20">
              <a:extLst>
                <a:ext uri="{FF2B5EF4-FFF2-40B4-BE49-F238E27FC236}">
                  <a16:creationId xmlns:a16="http://schemas.microsoft.com/office/drawing/2014/main" id="{B96283A2-071A-4465-B83F-8477805CA13E}"/>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tângulo 21">
              <a:extLst>
                <a:ext uri="{FF2B5EF4-FFF2-40B4-BE49-F238E27FC236}">
                  <a16:creationId xmlns:a16="http://schemas.microsoft.com/office/drawing/2014/main" id="{6EB9BB2D-3F4C-4D97-A70F-69AA0D68E6B1}"/>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CaixaDeTexto 22">
            <a:extLst>
              <a:ext uri="{FF2B5EF4-FFF2-40B4-BE49-F238E27FC236}">
                <a16:creationId xmlns:a16="http://schemas.microsoft.com/office/drawing/2014/main" id="{B2C3183A-99A8-4076-A001-1342F805E90D}"/>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8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BE76E0-D689-BB23-8DC9-2803BE95E8FA}"/>
              </a:ext>
            </a:extLst>
          </p:cNvPr>
          <p:cNvSpPr txBox="1"/>
          <p:nvPr/>
        </p:nvSpPr>
        <p:spPr>
          <a:xfrm>
            <a:off x="569411" y="3877684"/>
            <a:ext cx="1915886" cy="276999"/>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p:txBody>
      </p:sp>
      <p:sp>
        <p:nvSpPr>
          <p:cNvPr id="9" name="CaixaDeTexto 8">
            <a:extLst>
              <a:ext uri="{FF2B5EF4-FFF2-40B4-BE49-F238E27FC236}">
                <a16:creationId xmlns:a16="http://schemas.microsoft.com/office/drawing/2014/main" id="{114C64EC-F401-C44E-E0F3-C27B230E215E}"/>
              </a:ext>
            </a:extLst>
          </p:cNvPr>
          <p:cNvSpPr txBox="1"/>
          <p:nvPr/>
        </p:nvSpPr>
        <p:spPr>
          <a:xfrm>
            <a:off x="1591977" y="910062"/>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O Início do Conflito </a:t>
            </a:r>
          </a:p>
        </p:txBody>
      </p:sp>
      <p:sp>
        <p:nvSpPr>
          <p:cNvPr id="10" name="CaixaDeTexto 9">
            <a:extLst>
              <a:ext uri="{FF2B5EF4-FFF2-40B4-BE49-F238E27FC236}">
                <a16:creationId xmlns:a16="http://schemas.microsoft.com/office/drawing/2014/main" id="{8B652547-7F55-A729-7BD5-04383AE150A6}"/>
              </a:ext>
            </a:extLst>
          </p:cNvPr>
          <p:cNvSpPr txBox="1"/>
          <p:nvPr/>
        </p:nvSpPr>
        <p:spPr>
          <a:xfrm>
            <a:off x="2516145" y="1414308"/>
            <a:ext cx="4142560" cy="584775"/>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No dia 1° de agosto, a Alemanha declara guerra à Rússia;</a:t>
            </a:r>
          </a:p>
        </p:txBody>
      </p:sp>
      <p:sp>
        <p:nvSpPr>
          <p:cNvPr id="11" name="CaixaDeTexto 10">
            <a:extLst>
              <a:ext uri="{FF2B5EF4-FFF2-40B4-BE49-F238E27FC236}">
                <a16:creationId xmlns:a16="http://schemas.microsoft.com/office/drawing/2014/main" id="{23D21997-FEA5-D3C0-F696-7F96547BF609}"/>
              </a:ext>
            </a:extLst>
          </p:cNvPr>
          <p:cNvSpPr txBox="1"/>
          <p:nvPr/>
        </p:nvSpPr>
        <p:spPr>
          <a:xfrm>
            <a:off x="2527519" y="2936896"/>
            <a:ext cx="4142560" cy="830997"/>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Com ideias expansionistas, os alemães invadem a Bélgica e a Grã-Bretanha declara guerra à Alemanha;</a:t>
            </a:r>
          </a:p>
        </p:txBody>
      </p:sp>
      <p:sp>
        <p:nvSpPr>
          <p:cNvPr id="12" name="CaixaDeTexto 11">
            <a:extLst>
              <a:ext uri="{FF2B5EF4-FFF2-40B4-BE49-F238E27FC236}">
                <a16:creationId xmlns:a16="http://schemas.microsoft.com/office/drawing/2014/main" id="{3BD16579-6112-95BE-6DE1-D73F234F6DE4}"/>
              </a:ext>
            </a:extLst>
          </p:cNvPr>
          <p:cNvSpPr txBox="1"/>
          <p:nvPr/>
        </p:nvSpPr>
        <p:spPr>
          <a:xfrm>
            <a:off x="2485297" y="3880268"/>
            <a:ext cx="4142560" cy="830997"/>
          </a:xfrm>
          <a:prstGeom prst="rect">
            <a:avLst/>
          </a:prstGeom>
          <a:noFill/>
        </p:spPr>
        <p:txBody>
          <a:bodyPr wrap="square">
            <a:spAutoFit/>
          </a:bodyPr>
          <a:lstStyle/>
          <a:p>
            <a:r>
              <a:rPr lang="pt-BR" sz="1600" b="1" i="0" dirty="0">
                <a:solidFill>
                  <a:srgbClr val="202124"/>
                </a:solidFill>
                <a:effectLst/>
                <a:latin typeface="arial" panose="020B0604020202020204" pitchFamily="34" charset="0"/>
              </a:rPr>
              <a:t> </a:t>
            </a:r>
            <a:r>
              <a:rPr lang="pt-BR" sz="16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 </a:t>
            </a:r>
            <a:r>
              <a:rPr lang="pt-BR" sz="16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As ideias expansionistas dos alemães culminam no plano Schlieffen que visava a dominação do território francês.</a:t>
            </a:r>
            <a:endParaRPr lang="pt-BR"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m 2" descr="Foto preta e branca de um lago&#10;&#10;Descrição gerada automaticamente">
            <a:extLst>
              <a:ext uri="{FF2B5EF4-FFF2-40B4-BE49-F238E27FC236}">
                <a16:creationId xmlns:a16="http://schemas.microsoft.com/office/drawing/2014/main" id="{D1A3F02A-4783-A908-AB68-4882FD1D6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11" y="1427988"/>
            <a:ext cx="1948437" cy="2238714"/>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5" name="CaixaDeTexto 14">
            <a:extLst>
              <a:ext uri="{FF2B5EF4-FFF2-40B4-BE49-F238E27FC236}">
                <a16:creationId xmlns:a16="http://schemas.microsoft.com/office/drawing/2014/main" id="{95474628-B6F4-533D-D402-935CD5BDD1E1}"/>
              </a:ext>
            </a:extLst>
          </p:cNvPr>
          <p:cNvSpPr txBox="1"/>
          <p:nvPr/>
        </p:nvSpPr>
        <p:spPr>
          <a:xfrm>
            <a:off x="7036967" y="2280076"/>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
        <p:nvSpPr>
          <p:cNvPr id="16" name="CaixaDeTexto 15">
            <a:extLst>
              <a:ext uri="{FF2B5EF4-FFF2-40B4-BE49-F238E27FC236}">
                <a16:creationId xmlns:a16="http://schemas.microsoft.com/office/drawing/2014/main" id="{31E54F90-72DB-1DA5-03BD-C79322186053}"/>
              </a:ext>
            </a:extLst>
          </p:cNvPr>
          <p:cNvSpPr txBox="1"/>
          <p:nvPr/>
        </p:nvSpPr>
        <p:spPr>
          <a:xfrm>
            <a:off x="2527519" y="2052491"/>
            <a:ext cx="4142560" cy="830997"/>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A França, aliada da Rússia na Tríplice Entente, declara guerra à Alemanha no dia 03 de agosto;</a:t>
            </a:r>
          </a:p>
        </p:txBody>
      </p:sp>
      <p:grpSp>
        <p:nvGrpSpPr>
          <p:cNvPr id="20" name="Grupo 12">
            <a:extLst>
              <a:ext uri="{FF2B5EF4-FFF2-40B4-BE49-F238E27FC236}">
                <a16:creationId xmlns:a16="http://schemas.microsoft.com/office/drawing/2014/main" id="{2B55EBB7-CBA6-4D5C-8FAE-2FA667857308}"/>
              </a:ext>
            </a:extLst>
          </p:cNvPr>
          <p:cNvGrpSpPr/>
          <p:nvPr/>
        </p:nvGrpSpPr>
        <p:grpSpPr>
          <a:xfrm>
            <a:off x="1403648" y="-2773"/>
            <a:ext cx="6336704" cy="741056"/>
            <a:chOff x="1403648" y="-2773"/>
            <a:chExt cx="6336704" cy="741056"/>
          </a:xfrm>
        </p:grpSpPr>
        <p:sp>
          <p:nvSpPr>
            <p:cNvPr id="21" name="Retângulo 20">
              <a:extLst>
                <a:ext uri="{FF2B5EF4-FFF2-40B4-BE49-F238E27FC236}">
                  <a16:creationId xmlns:a16="http://schemas.microsoft.com/office/drawing/2014/main" id="{B729524C-32A8-474B-A25D-D52A0521BDE4}"/>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tângulo 21">
              <a:extLst>
                <a:ext uri="{FF2B5EF4-FFF2-40B4-BE49-F238E27FC236}">
                  <a16:creationId xmlns:a16="http://schemas.microsoft.com/office/drawing/2014/main" id="{F9F89979-3D91-49EB-8EF2-03D6F9CD614E}"/>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CaixaDeTexto 22">
            <a:extLst>
              <a:ext uri="{FF2B5EF4-FFF2-40B4-BE49-F238E27FC236}">
                <a16:creationId xmlns:a16="http://schemas.microsoft.com/office/drawing/2014/main" id="{719748CA-DC40-415E-8B10-83E80A9AFB1C}"/>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50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2">
            <a:extLst>
              <a:ext uri="{FF2B5EF4-FFF2-40B4-BE49-F238E27FC236}">
                <a16:creationId xmlns:a16="http://schemas.microsoft.com/office/drawing/2014/main" id="{15BA76B9-BC1B-4E49-92FD-8C8009B6FE0F}"/>
              </a:ext>
            </a:extLst>
          </p:cNvPr>
          <p:cNvGrpSpPr/>
          <p:nvPr/>
        </p:nvGrpSpPr>
        <p:grpSpPr>
          <a:xfrm>
            <a:off x="1403648" y="-2773"/>
            <a:ext cx="6336704" cy="741056"/>
            <a:chOff x="1403648" y="-2773"/>
            <a:chExt cx="6336704" cy="741056"/>
          </a:xfrm>
        </p:grpSpPr>
        <p:sp>
          <p:nvSpPr>
            <p:cNvPr id="18" name="Retângulo 17">
              <a:extLst>
                <a:ext uri="{FF2B5EF4-FFF2-40B4-BE49-F238E27FC236}">
                  <a16:creationId xmlns:a16="http://schemas.microsoft.com/office/drawing/2014/main" id="{0637D495-223F-4961-8326-F26C4D033D40}"/>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tângulo 18">
              <a:extLst>
                <a:ext uri="{FF2B5EF4-FFF2-40B4-BE49-F238E27FC236}">
                  <a16:creationId xmlns:a16="http://schemas.microsoft.com/office/drawing/2014/main" id="{013E6D7F-F382-40E4-BBDB-1FD05BD85FDA}"/>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CaixaDeTexto 13">
            <a:extLst>
              <a:ext uri="{FF2B5EF4-FFF2-40B4-BE49-F238E27FC236}">
                <a16:creationId xmlns:a16="http://schemas.microsoft.com/office/drawing/2014/main" id="{A9B6B903-A06C-D527-8CCE-BF304A488A6F}"/>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CaixaDeTexto 23">
            <a:extLst>
              <a:ext uri="{FF2B5EF4-FFF2-40B4-BE49-F238E27FC236}">
                <a16:creationId xmlns:a16="http://schemas.microsoft.com/office/drawing/2014/main" id="{0C040AA7-912B-D490-7C02-C35F9C69D01B}"/>
              </a:ext>
            </a:extLst>
          </p:cNvPr>
          <p:cNvSpPr txBox="1"/>
          <p:nvPr/>
        </p:nvSpPr>
        <p:spPr>
          <a:xfrm>
            <a:off x="709481" y="1774452"/>
            <a:ext cx="2039614" cy="338554"/>
          </a:xfrm>
          <a:prstGeom prst="rect">
            <a:avLst/>
          </a:prstGeom>
          <a:noFill/>
        </p:spPr>
        <p:txBody>
          <a:bodyPr wrap="square" rtlCol="0">
            <a:spAutoFit/>
          </a:bodyPr>
          <a:lstStyle/>
          <a:p>
            <a:pPr algn="ctr"/>
            <a:r>
              <a:rPr lang="pt-BR"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Tríplice Aliança</a:t>
            </a:r>
          </a:p>
        </p:txBody>
      </p:sp>
      <p:sp>
        <p:nvSpPr>
          <p:cNvPr id="12" name="CaixaDeTexto 11">
            <a:extLst>
              <a:ext uri="{FF2B5EF4-FFF2-40B4-BE49-F238E27FC236}">
                <a16:creationId xmlns:a16="http://schemas.microsoft.com/office/drawing/2014/main" id="{17CA4918-172C-CDA5-2F37-078F796DDD36}"/>
              </a:ext>
            </a:extLst>
          </p:cNvPr>
          <p:cNvSpPr txBox="1"/>
          <p:nvPr/>
        </p:nvSpPr>
        <p:spPr>
          <a:xfrm>
            <a:off x="1504892" y="880785"/>
            <a:ext cx="5819486" cy="338554"/>
          </a:xfrm>
          <a:prstGeom prst="rect">
            <a:avLst/>
          </a:prstGeom>
          <a:noFill/>
        </p:spPr>
        <p:txBody>
          <a:bodyPr wrap="square" rtlCol="0">
            <a:spAutoFit/>
          </a:bodyPr>
          <a:lstStyle/>
          <a:p>
            <a:pPr algn="ctr"/>
            <a:r>
              <a:rPr lang="pt-BR"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Novas Alianças</a:t>
            </a:r>
          </a:p>
        </p:txBody>
      </p:sp>
      <p:sp>
        <p:nvSpPr>
          <p:cNvPr id="13" name="CaixaDeTexto 12">
            <a:extLst>
              <a:ext uri="{FF2B5EF4-FFF2-40B4-BE49-F238E27FC236}">
                <a16:creationId xmlns:a16="http://schemas.microsoft.com/office/drawing/2014/main" id="{EA6F3F24-3291-D2EA-3F25-B6D533A418E3}"/>
              </a:ext>
            </a:extLst>
          </p:cNvPr>
          <p:cNvSpPr txBox="1"/>
          <p:nvPr/>
        </p:nvSpPr>
        <p:spPr>
          <a:xfrm>
            <a:off x="3601124" y="1766408"/>
            <a:ext cx="2039614" cy="338554"/>
          </a:xfrm>
          <a:prstGeom prst="rect">
            <a:avLst/>
          </a:prstGeom>
          <a:noFill/>
        </p:spPr>
        <p:txBody>
          <a:bodyPr wrap="square" rtlCol="0">
            <a:spAutoFit/>
          </a:bodyPr>
          <a:lstStyle/>
          <a:p>
            <a:pPr algn="ctr"/>
            <a:r>
              <a:rPr lang="pt-BR"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Tríplice Entente</a:t>
            </a:r>
          </a:p>
        </p:txBody>
      </p:sp>
      <p:sp>
        <p:nvSpPr>
          <p:cNvPr id="16" name="CaixaDeTexto 15">
            <a:extLst>
              <a:ext uri="{FF2B5EF4-FFF2-40B4-BE49-F238E27FC236}">
                <a16:creationId xmlns:a16="http://schemas.microsoft.com/office/drawing/2014/main" id="{7EC32FA9-997C-9CAD-A905-5367D9D2EA6C}"/>
              </a:ext>
            </a:extLst>
          </p:cNvPr>
          <p:cNvSpPr txBox="1"/>
          <p:nvPr/>
        </p:nvSpPr>
        <p:spPr>
          <a:xfrm>
            <a:off x="652998" y="2161141"/>
            <a:ext cx="2039614"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Alemanha</a:t>
            </a:r>
          </a:p>
        </p:txBody>
      </p:sp>
      <p:sp>
        <p:nvSpPr>
          <p:cNvPr id="20" name="CaixaDeTexto 19">
            <a:extLst>
              <a:ext uri="{FF2B5EF4-FFF2-40B4-BE49-F238E27FC236}">
                <a16:creationId xmlns:a16="http://schemas.microsoft.com/office/drawing/2014/main" id="{ECD3F3C3-96AB-B39D-F202-FE96BF76CBD8}"/>
              </a:ext>
            </a:extLst>
          </p:cNvPr>
          <p:cNvSpPr txBox="1"/>
          <p:nvPr/>
        </p:nvSpPr>
        <p:spPr>
          <a:xfrm>
            <a:off x="356756" y="2502526"/>
            <a:ext cx="2745063"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Império Austro- Húngaro</a:t>
            </a:r>
          </a:p>
        </p:txBody>
      </p:sp>
      <p:sp>
        <p:nvSpPr>
          <p:cNvPr id="21" name="CaixaDeTexto 20">
            <a:extLst>
              <a:ext uri="{FF2B5EF4-FFF2-40B4-BE49-F238E27FC236}">
                <a16:creationId xmlns:a16="http://schemas.microsoft.com/office/drawing/2014/main" id="{EA3E0C52-8618-0A14-A047-7DCBF133A190}"/>
              </a:ext>
            </a:extLst>
          </p:cNvPr>
          <p:cNvSpPr txBox="1"/>
          <p:nvPr/>
        </p:nvSpPr>
        <p:spPr>
          <a:xfrm>
            <a:off x="1114045" y="3659877"/>
            <a:ext cx="1005513" cy="307777"/>
          </a:xfrm>
          <a:prstGeom prst="rect">
            <a:avLst/>
          </a:prstGeom>
          <a:noFill/>
        </p:spPr>
        <p:txBody>
          <a:bodyPr wrap="square" rtlCol="0">
            <a:spAutoFit/>
          </a:bodyPr>
          <a:lstStyle/>
          <a:p>
            <a:pPr algn="ctr"/>
            <a:r>
              <a:rPr lang="pt-BR" sz="1400" b="1" dirty="0">
                <a:latin typeface="Open Sans" panose="020B0606030504020204" pitchFamily="34" charset="0"/>
                <a:ea typeface="Open Sans" panose="020B0606030504020204" pitchFamily="34" charset="0"/>
                <a:cs typeface="Open Sans" panose="020B0606030504020204" pitchFamily="34" charset="0"/>
              </a:rPr>
              <a:t>Itália</a:t>
            </a:r>
            <a:r>
              <a:rPr lang="pt-BR" sz="1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25" name="CaixaDeTexto 24">
            <a:extLst>
              <a:ext uri="{FF2B5EF4-FFF2-40B4-BE49-F238E27FC236}">
                <a16:creationId xmlns:a16="http://schemas.microsoft.com/office/drawing/2014/main" id="{A349675B-B1C1-259A-9DE8-E53996E7E722}"/>
              </a:ext>
            </a:extLst>
          </p:cNvPr>
          <p:cNvSpPr txBox="1"/>
          <p:nvPr/>
        </p:nvSpPr>
        <p:spPr>
          <a:xfrm>
            <a:off x="2987854" y="2129219"/>
            <a:ext cx="1033535"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França</a:t>
            </a:r>
          </a:p>
        </p:txBody>
      </p:sp>
      <p:sp>
        <p:nvSpPr>
          <p:cNvPr id="26" name="CaixaDeTexto 25">
            <a:extLst>
              <a:ext uri="{FF2B5EF4-FFF2-40B4-BE49-F238E27FC236}">
                <a16:creationId xmlns:a16="http://schemas.microsoft.com/office/drawing/2014/main" id="{CAA911DD-986D-194F-3757-890B4B0B7F90}"/>
              </a:ext>
            </a:extLst>
          </p:cNvPr>
          <p:cNvSpPr txBox="1"/>
          <p:nvPr/>
        </p:nvSpPr>
        <p:spPr>
          <a:xfrm>
            <a:off x="2958601" y="2474465"/>
            <a:ext cx="1026277"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Rússia</a:t>
            </a:r>
          </a:p>
        </p:txBody>
      </p:sp>
      <p:sp>
        <p:nvSpPr>
          <p:cNvPr id="27" name="CaixaDeTexto 26">
            <a:extLst>
              <a:ext uri="{FF2B5EF4-FFF2-40B4-BE49-F238E27FC236}">
                <a16:creationId xmlns:a16="http://schemas.microsoft.com/office/drawing/2014/main" id="{A2F48B6B-8A53-6407-2FF7-F22C6C1B5AD6}"/>
              </a:ext>
            </a:extLst>
          </p:cNvPr>
          <p:cNvSpPr txBox="1"/>
          <p:nvPr/>
        </p:nvSpPr>
        <p:spPr>
          <a:xfrm>
            <a:off x="3071605" y="2826575"/>
            <a:ext cx="1281464"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Reino Unido</a:t>
            </a:r>
          </a:p>
        </p:txBody>
      </p:sp>
      <p:cxnSp>
        <p:nvCxnSpPr>
          <p:cNvPr id="3" name="Conector reto 2">
            <a:extLst>
              <a:ext uri="{FF2B5EF4-FFF2-40B4-BE49-F238E27FC236}">
                <a16:creationId xmlns:a16="http://schemas.microsoft.com/office/drawing/2014/main" id="{B9784D83-280F-D438-78AA-63B61A2944E8}"/>
              </a:ext>
            </a:extLst>
          </p:cNvPr>
          <p:cNvCxnSpPr>
            <a:cxnSpLocks/>
          </p:cNvCxnSpPr>
          <p:nvPr/>
        </p:nvCxnSpPr>
        <p:spPr>
          <a:xfrm>
            <a:off x="2923408" y="1748865"/>
            <a:ext cx="0" cy="3150727"/>
          </a:xfrm>
          <a:prstGeom prst="line">
            <a:avLst/>
          </a:prstGeom>
          <a:ln w="57150"/>
        </p:spPr>
        <p:style>
          <a:lnRef idx="3">
            <a:schemeClr val="dk1"/>
          </a:lnRef>
          <a:fillRef idx="0">
            <a:schemeClr val="dk1"/>
          </a:fillRef>
          <a:effectRef idx="2">
            <a:schemeClr val="dk1"/>
          </a:effectRef>
          <a:fontRef idx="minor">
            <a:schemeClr val="tx1"/>
          </a:fontRef>
        </p:style>
      </p:cxnSp>
      <p:sp>
        <p:nvSpPr>
          <p:cNvPr id="22" name="CaixaDeTexto 21">
            <a:extLst>
              <a:ext uri="{FF2B5EF4-FFF2-40B4-BE49-F238E27FC236}">
                <a16:creationId xmlns:a16="http://schemas.microsoft.com/office/drawing/2014/main" id="{4BB6AB4F-94DA-4DF4-AA8B-FB4978717C7C}"/>
              </a:ext>
            </a:extLst>
          </p:cNvPr>
          <p:cNvSpPr txBox="1"/>
          <p:nvPr/>
        </p:nvSpPr>
        <p:spPr>
          <a:xfrm>
            <a:off x="654151" y="2902414"/>
            <a:ext cx="2039614"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Império Otomano</a:t>
            </a:r>
          </a:p>
        </p:txBody>
      </p:sp>
      <p:sp>
        <p:nvSpPr>
          <p:cNvPr id="23" name="CaixaDeTexto 22">
            <a:extLst>
              <a:ext uri="{FF2B5EF4-FFF2-40B4-BE49-F238E27FC236}">
                <a16:creationId xmlns:a16="http://schemas.microsoft.com/office/drawing/2014/main" id="{BC0A8092-EB63-4109-8FF3-144368E193A9}"/>
              </a:ext>
            </a:extLst>
          </p:cNvPr>
          <p:cNvSpPr txBox="1"/>
          <p:nvPr/>
        </p:nvSpPr>
        <p:spPr>
          <a:xfrm>
            <a:off x="652998" y="3302303"/>
            <a:ext cx="2039614"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Bulgária</a:t>
            </a:r>
          </a:p>
        </p:txBody>
      </p:sp>
      <p:sp>
        <p:nvSpPr>
          <p:cNvPr id="28" name="CaixaDeTexto 27">
            <a:extLst>
              <a:ext uri="{FF2B5EF4-FFF2-40B4-BE49-F238E27FC236}">
                <a16:creationId xmlns:a16="http://schemas.microsoft.com/office/drawing/2014/main" id="{0C01D8D1-4C83-4C96-BA50-D0AC08BE023B}"/>
              </a:ext>
            </a:extLst>
          </p:cNvPr>
          <p:cNvSpPr txBox="1"/>
          <p:nvPr/>
        </p:nvSpPr>
        <p:spPr>
          <a:xfrm>
            <a:off x="3105587" y="3165280"/>
            <a:ext cx="816947"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Canadá</a:t>
            </a:r>
          </a:p>
        </p:txBody>
      </p:sp>
      <p:sp>
        <p:nvSpPr>
          <p:cNvPr id="29" name="CaixaDeTexto 28">
            <a:extLst>
              <a:ext uri="{FF2B5EF4-FFF2-40B4-BE49-F238E27FC236}">
                <a16:creationId xmlns:a16="http://schemas.microsoft.com/office/drawing/2014/main" id="{9678FCEE-1F28-46ED-95A8-6CF8C454A266}"/>
              </a:ext>
            </a:extLst>
          </p:cNvPr>
          <p:cNvSpPr txBox="1"/>
          <p:nvPr/>
        </p:nvSpPr>
        <p:spPr>
          <a:xfrm>
            <a:off x="3107847" y="3492248"/>
            <a:ext cx="744376"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Sérvia</a:t>
            </a:r>
          </a:p>
        </p:txBody>
      </p:sp>
      <p:sp>
        <p:nvSpPr>
          <p:cNvPr id="30" name="CaixaDeTexto 29">
            <a:extLst>
              <a:ext uri="{FF2B5EF4-FFF2-40B4-BE49-F238E27FC236}">
                <a16:creationId xmlns:a16="http://schemas.microsoft.com/office/drawing/2014/main" id="{56649676-F54B-4CC7-B310-6F567B35D0F9}"/>
              </a:ext>
            </a:extLst>
          </p:cNvPr>
          <p:cNvSpPr txBox="1"/>
          <p:nvPr/>
        </p:nvSpPr>
        <p:spPr>
          <a:xfrm>
            <a:off x="3071605" y="3864325"/>
            <a:ext cx="744376" cy="307777"/>
          </a:xfrm>
          <a:prstGeom prst="rect">
            <a:avLst/>
          </a:prstGeom>
          <a:noFill/>
        </p:spPr>
        <p:txBody>
          <a:bodyPr wrap="square" rtlCol="0">
            <a:spAutoFit/>
          </a:bodyPr>
          <a:lstStyle/>
          <a:p>
            <a:pPr algn="ctr"/>
            <a:r>
              <a:rPr lang="pt-BR" sz="1400" b="1" dirty="0">
                <a:latin typeface="Open Sans" panose="020B0606030504020204" pitchFamily="34" charset="0"/>
                <a:ea typeface="Open Sans" panose="020B0606030504020204" pitchFamily="34" charset="0"/>
                <a:cs typeface="Open Sans" panose="020B0606030504020204" pitchFamily="34" charset="0"/>
              </a:rPr>
              <a:t>Itália</a:t>
            </a:r>
          </a:p>
        </p:txBody>
      </p:sp>
      <p:sp>
        <p:nvSpPr>
          <p:cNvPr id="31" name="CaixaDeTexto 30">
            <a:extLst>
              <a:ext uri="{FF2B5EF4-FFF2-40B4-BE49-F238E27FC236}">
                <a16:creationId xmlns:a16="http://schemas.microsoft.com/office/drawing/2014/main" id="{A5803F66-6B03-4D74-8F0F-0907062F0166}"/>
              </a:ext>
            </a:extLst>
          </p:cNvPr>
          <p:cNvSpPr txBox="1"/>
          <p:nvPr/>
        </p:nvSpPr>
        <p:spPr>
          <a:xfrm>
            <a:off x="4186148" y="2135890"/>
            <a:ext cx="1624448"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Bélgica</a:t>
            </a:r>
          </a:p>
        </p:txBody>
      </p:sp>
      <p:sp>
        <p:nvSpPr>
          <p:cNvPr id="32" name="CaixaDeTexto 31">
            <a:extLst>
              <a:ext uri="{FF2B5EF4-FFF2-40B4-BE49-F238E27FC236}">
                <a16:creationId xmlns:a16="http://schemas.microsoft.com/office/drawing/2014/main" id="{F0AE7CDE-F8D0-4FD4-90E8-BA55309D025D}"/>
              </a:ext>
            </a:extLst>
          </p:cNvPr>
          <p:cNvSpPr txBox="1"/>
          <p:nvPr/>
        </p:nvSpPr>
        <p:spPr>
          <a:xfrm>
            <a:off x="3104506" y="4180876"/>
            <a:ext cx="1495433"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Estados Unidos</a:t>
            </a:r>
          </a:p>
        </p:txBody>
      </p:sp>
      <p:sp>
        <p:nvSpPr>
          <p:cNvPr id="33" name="CaixaDeTexto 32">
            <a:extLst>
              <a:ext uri="{FF2B5EF4-FFF2-40B4-BE49-F238E27FC236}">
                <a16:creationId xmlns:a16="http://schemas.microsoft.com/office/drawing/2014/main" id="{8DE7154D-8691-4896-A8A1-07D105075366}"/>
              </a:ext>
            </a:extLst>
          </p:cNvPr>
          <p:cNvSpPr txBox="1"/>
          <p:nvPr/>
        </p:nvSpPr>
        <p:spPr>
          <a:xfrm>
            <a:off x="4158311" y="2491538"/>
            <a:ext cx="1624448"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Japão</a:t>
            </a:r>
          </a:p>
        </p:txBody>
      </p:sp>
      <p:sp>
        <p:nvSpPr>
          <p:cNvPr id="34" name="CaixaDeTexto 33">
            <a:extLst>
              <a:ext uri="{FF2B5EF4-FFF2-40B4-BE49-F238E27FC236}">
                <a16:creationId xmlns:a16="http://schemas.microsoft.com/office/drawing/2014/main" id="{ECACD38E-4F27-4093-AE54-37D5704EB521}"/>
              </a:ext>
            </a:extLst>
          </p:cNvPr>
          <p:cNvSpPr txBox="1"/>
          <p:nvPr/>
        </p:nvSpPr>
        <p:spPr>
          <a:xfrm>
            <a:off x="4265409" y="2835799"/>
            <a:ext cx="1624448"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Austrália</a:t>
            </a:r>
          </a:p>
        </p:txBody>
      </p:sp>
      <p:sp>
        <p:nvSpPr>
          <p:cNvPr id="35" name="CaixaDeTexto 34">
            <a:extLst>
              <a:ext uri="{FF2B5EF4-FFF2-40B4-BE49-F238E27FC236}">
                <a16:creationId xmlns:a16="http://schemas.microsoft.com/office/drawing/2014/main" id="{AC4E0194-F801-41AB-B01D-1D207A7D0971}"/>
              </a:ext>
            </a:extLst>
          </p:cNvPr>
          <p:cNvSpPr txBox="1"/>
          <p:nvPr/>
        </p:nvSpPr>
        <p:spPr>
          <a:xfrm>
            <a:off x="4465041" y="3181008"/>
            <a:ext cx="1624448"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Nova Zelândia</a:t>
            </a:r>
          </a:p>
        </p:txBody>
      </p:sp>
      <p:sp>
        <p:nvSpPr>
          <p:cNvPr id="36" name="CaixaDeTexto 35">
            <a:extLst>
              <a:ext uri="{FF2B5EF4-FFF2-40B4-BE49-F238E27FC236}">
                <a16:creationId xmlns:a16="http://schemas.microsoft.com/office/drawing/2014/main" id="{5A4D20A2-8B4B-46BF-903A-B478DA4F31F3}"/>
              </a:ext>
            </a:extLst>
          </p:cNvPr>
          <p:cNvSpPr txBox="1"/>
          <p:nvPr/>
        </p:nvSpPr>
        <p:spPr>
          <a:xfrm>
            <a:off x="4535121" y="3508740"/>
            <a:ext cx="1020321"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Portugal</a:t>
            </a:r>
          </a:p>
        </p:txBody>
      </p:sp>
      <p:sp>
        <p:nvSpPr>
          <p:cNvPr id="37" name="CaixaDeTexto 36">
            <a:extLst>
              <a:ext uri="{FF2B5EF4-FFF2-40B4-BE49-F238E27FC236}">
                <a16:creationId xmlns:a16="http://schemas.microsoft.com/office/drawing/2014/main" id="{602C9A17-ABA0-475A-983A-98539BDAF930}"/>
              </a:ext>
            </a:extLst>
          </p:cNvPr>
          <p:cNvSpPr txBox="1"/>
          <p:nvPr/>
        </p:nvSpPr>
        <p:spPr>
          <a:xfrm>
            <a:off x="4535120" y="3853144"/>
            <a:ext cx="1020322"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Romênia</a:t>
            </a:r>
          </a:p>
        </p:txBody>
      </p:sp>
      <p:sp>
        <p:nvSpPr>
          <p:cNvPr id="38" name="CaixaDeTexto 37">
            <a:extLst>
              <a:ext uri="{FF2B5EF4-FFF2-40B4-BE49-F238E27FC236}">
                <a16:creationId xmlns:a16="http://schemas.microsoft.com/office/drawing/2014/main" id="{94DAB440-5096-41A9-930A-4C3E951E014C}"/>
              </a:ext>
            </a:extLst>
          </p:cNvPr>
          <p:cNvSpPr txBox="1"/>
          <p:nvPr/>
        </p:nvSpPr>
        <p:spPr>
          <a:xfrm>
            <a:off x="5640738" y="2483045"/>
            <a:ext cx="738543"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Brasil</a:t>
            </a:r>
          </a:p>
        </p:txBody>
      </p:sp>
      <p:sp>
        <p:nvSpPr>
          <p:cNvPr id="39" name="CaixaDeTexto 38">
            <a:extLst>
              <a:ext uri="{FF2B5EF4-FFF2-40B4-BE49-F238E27FC236}">
                <a16:creationId xmlns:a16="http://schemas.microsoft.com/office/drawing/2014/main" id="{26C808B2-8ACD-4885-839D-900559DF8014}"/>
              </a:ext>
            </a:extLst>
          </p:cNvPr>
          <p:cNvSpPr txBox="1"/>
          <p:nvPr/>
        </p:nvSpPr>
        <p:spPr>
          <a:xfrm>
            <a:off x="5666109" y="2149824"/>
            <a:ext cx="840598"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Polônia</a:t>
            </a:r>
          </a:p>
        </p:txBody>
      </p:sp>
      <p:sp>
        <p:nvSpPr>
          <p:cNvPr id="40" name="CaixaDeTexto 39">
            <a:extLst>
              <a:ext uri="{FF2B5EF4-FFF2-40B4-BE49-F238E27FC236}">
                <a16:creationId xmlns:a16="http://schemas.microsoft.com/office/drawing/2014/main" id="{4E743134-1D1E-42C6-969C-E31D9786FA7E}"/>
              </a:ext>
            </a:extLst>
          </p:cNvPr>
          <p:cNvSpPr txBox="1"/>
          <p:nvPr/>
        </p:nvSpPr>
        <p:spPr>
          <a:xfrm>
            <a:off x="3094562" y="4484182"/>
            <a:ext cx="2022983" cy="307777"/>
          </a:xfrm>
          <a:prstGeom prst="rect">
            <a:avLst/>
          </a:prstGeom>
          <a:noFill/>
        </p:spPr>
        <p:txBody>
          <a:bodyPr wrap="square" rtlCol="0">
            <a:spAutoFit/>
          </a:bodyPr>
          <a:lstStyle/>
          <a:p>
            <a:pPr algn="ctr"/>
            <a:r>
              <a:rPr lang="pt-BR" sz="1400" dirty="0">
                <a:latin typeface="Open Sans" panose="020B0606030504020204" pitchFamily="34" charset="0"/>
                <a:ea typeface="Open Sans" panose="020B0606030504020204" pitchFamily="34" charset="0"/>
                <a:cs typeface="Open Sans" panose="020B0606030504020204" pitchFamily="34" charset="0"/>
              </a:rPr>
              <a:t>Reino de Montenegro</a:t>
            </a:r>
          </a:p>
        </p:txBody>
      </p:sp>
      <p:sp>
        <p:nvSpPr>
          <p:cNvPr id="41" name="CaixaDeTexto 40">
            <a:extLst>
              <a:ext uri="{FF2B5EF4-FFF2-40B4-BE49-F238E27FC236}">
                <a16:creationId xmlns:a16="http://schemas.microsoft.com/office/drawing/2014/main" id="{A50546D1-9BCC-432F-BEAA-BB3A67ACD861}"/>
              </a:ext>
            </a:extLst>
          </p:cNvPr>
          <p:cNvSpPr txBox="1"/>
          <p:nvPr/>
        </p:nvSpPr>
        <p:spPr>
          <a:xfrm>
            <a:off x="7036967" y="2280076"/>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Tree>
    <p:extLst>
      <p:ext uri="{BB962C8B-B14F-4D97-AF65-F5344CB8AC3E}">
        <p14:creationId xmlns:p14="http://schemas.microsoft.com/office/powerpoint/2010/main" val="23660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95474628-B6F4-533D-D402-935CD5BDD1E1}"/>
              </a:ext>
            </a:extLst>
          </p:cNvPr>
          <p:cNvSpPr txBox="1"/>
          <p:nvPr/>
        </p:nvSpPr>
        <p:spPr>
          <a:xfrm>
            <a:off x="6998458" y="1914233"/>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pic>
        <p:nvPicPr>
          <p:cNvPr id="4" name="Imagem 3" descr="Mapa&#10;&#10;Descrição gerada automaticamente">
            <a:extLst>
              <a:ext uri="{FF2B5EF4-FFF2-40B4-BE49-F238E27FC236}">
                <a16:creationId xmlns:a16="http://schemas.microsoft.com/office/drawing/2014/main" id="{F5CD20F3-571E-487E-9EEB-DDF98C0E3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54" y="1108530"/>
            <a:ext cx="6336704" cy="3765718"/>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0" name="Retângulo 19">
            <a:extLst>
              <a:ext uri="{FF2B5EF4-FFF2-40B4-BE49-F238E27FC236}">
                <a16:creationId xmlns:a16="http://schemas.microsoft.com/office/drawing/2014/main" id="{58DB5943-CA30-4F9F-B9EB-EDA4A48C217D}"/>
              </a:ext>
            </a:extLst>
          </p:cNvPr>
          <p:cNvSpPr/>
          <p:nvPr/>
        </p:nvSpPr>
        <p:spPr>
          <a:xfrm>
            <a:off x="2062435" y="1210660"/>
            <a:ext cx="3184121" cy="483933"/>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Guerra de Movimento (1914)</a:t>
            </a:r>
          </a:p>
        </p:txBody>
      </p:sp>
      <p:sp>
        <p:nvSpPr>
          <p:cNvPr id="21" name="CaixaDeTexto 20">
            <a:extLst>
              <a:ext uri="{FF2B5EF4-FFF2-40B4-BE49-F238E27FC236}">
                <a16:creationId xmlns:a16="http://schemas.microsoft.com/office/drawing/2014/main" id="{F4A02315-378C-4F09-A4D3-A244F0513DD3}"/>
              </a:ext>
            </a:extLst>
          </p:cNvPr>
          <p:cNvSpPr txBox="1"/>
          <p:nvPr/>
        </p:nvSpPr>
        <p:spPr>
          <a:xfrm>
            <a:off x="7036967" y="2080674"/>
            <a:ext cx="1577262" cy="369332"/>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https://pt.wikipedia.org/wiki/Pot%C3%AAncias_Centrais#/media/Ficheiro:PotenciasEnLiza1914-pt.svg</a:t>
            </a:r>
          </a:p>
        </p:txBody>
      </p:sp>
      <p:cxnSp>
        <p:nvCxnSpPr>
          <p:cNvPr id="7" name="Conector de Seta Reta 6">
            <a:extLst>
              <a:ext uri="{FF2B5EF4-FFF2-40B4-BE49-F238E27FC236}">
                <a16:creationId xmlns:a16="http://schemas.microsoft.com/office/drawing/2014/main" id="{F24948AE-599C-4412-B708-55495F4522C6}"/>
              </a:ext>
            </a:extLst>
          </p:cNvPr>
          <p:cNvCxnSpPr>
            <a:cxnSpLocks/>
          </p:cNvCxnSpPr>
          <p:nvPr/>
        </p:nvCxnSpPr>
        <p:spPr>
          <a:xfrm flipH="1">
            <a:off x="2162630" y="2610410"/>
            <a:ext cx="747484" cy="394047"/>
          </a:xfrm>
          <a:prstGeom prst="straightConnector1">
            <a:avLst/>
          </a:prstGeom>
          <a:ln>
            <a:solidFill>
              <a:srgbClr val="C00000"/>
            </a:solidFill>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3" name="Conector de Seta Reta 22">
            <a:extLst>
              <a:ext uri="{FF2B5EF4-FFF2-40B4-BE49-F238E27FC236}">
                <a16:creationId xmlns:a16="http://schemas.microsoft.com/office/drawing/2014/main" id="{A37E9779-4FF8-401D-930B-65D3FB75F5DF}"/>
              </a:ext>
            </a:extLst>
          </p:cNvPr>
          <p:cNvCxnSpPr>
            <a:cxnSpLocks/>
          </p:cNvCxnSpPr>
          <p:nvPr/>
        </p:nvCxnSpPr>
        <p:spPr>
          <a:xfrm flipV="1">
            <a:off x="3251200" y="2166970"/>
            <a:ext cx="1320800" cy="279729"/>
          </a:xfrm>
          <a:prstGeom prst="straightConnector1">
            <a:avLst/>
          </a:prstGeom>
          <a:ln>
            <a:solidFill>
              <a:srgbClr val="C00000"/>
            </a:solidFill>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27" name="Retângulo 26">
            <a:extLst>
              <a:ext uri="{FF2B5EF4-FFF2-40B4-BE49-F238E27FC236}">
                <a16:creationId xmlns:a16="http://schemas.microsoft.com/office/drawing/2014/main" id="{58713B26-F2DD-4269-ACAC-9340D7436AD8}"/>
              </a:ext>
            </a:extLst>
          </p:cNvPr>
          <p:cNvSpPr/>
          <p:nvPr/>
        </p:nvSpPr>
        <p:spPr>
          <a:xfrm>
            <a:off x="3745328" y="2446699"/>
            <a:ext cx="2916730" cy="801593"/>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Alemanha: </a:t>
            </a:r>
            <a:r>
              <a:rPr lang="pt-B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Schlieffen- Plano de dominação da França e, posteriormente da Rússia.</a:t>
            </a:r>
          </a:p>
        </p:txBody>
      </p:sp>
      <p:grpSp>
        <p:nvGrpSpPr>
          <p:cNvPr id="13" name="Grupo 12">
            <a:extLst>
              <a:ext uri="{FF2B5EF4-FFF2-40B4-BE49-F238E27FC236}">
                <a16:creationId xmlns:a16="http://schemas.microsoft.com/office/drawing/2014/main" id="{AFA649A7-C7F6-4207-991D-11CCE333E932}"/>
              </a:ext>
            </a:extLst>
          </p:cNvPr>
          <p:cNvGrpSpPr/>
          <p:nvPr/>
        </p:nvGrpSpPr>
        <p:grpSpPr>
          <a:xfrm>
            <a:off x="1403648" y="-2773"/>
            <a:ext cx="6336704" cy="741056"/>
            <a:chOff x="1403648" y="-2773"/>
            <a:chExt cx="6336704" cy="741056"/>
          </a:xfrm>
        </p:grpSpPr>
        <p:sp>
          <p:nvSpPr>
            <p:cNvPr id="16" name="Retângulo 15">
              <a:extLst>
                <a:ext uri="{FF2B5EF4-FFF2-40B4-BE49-F238E27FC236}">
                  <a16:creationId xmlns:a16="http://schemas.microsoft.com/office/drawing/2014/main" id="{BB63EF72-6CC4-40F9-89F4-512E6EDB72BD}"/>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tângulo 21">
              <a:extLst>
                <a:ext uri="{FF2B5EF4-FFF2-40B4-BE49-F238E27FC236}">
                  <a16:creationId xmlns:a16="http://schemas.microsoft.com/office/drawing/2014/main" id="{6B5B2E31-8BEC-4885-AFCC-AB3C10D91390}"/>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4" name="CaixaDeTexto 23">
            <a:extLst>
              <a:ext uri="{FF2B5EF4-FFF2-40B4-BE49-F238E27FC236}">
                <a16:creationId xmlns:a16="http://schemas.microsoft.com/office/drawing/2014/main" id="{6C666E6F-1CF4-440B-9BB9-0493039E19AB}"/>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79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95474628-B6F4-533D-D402-935CD5BDD1E1}"/>
              </a:ext>
            </a:extLst>
          </p:cNvPr>
          <p:cNvSpPr txBox="1"/>
          <p:nvPr/>
        </p:nvSpPr>
        <p:spPr>
          <a:xfrm>
            <a:off x="6998458" y="1914233"/>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pic>
        <p:nvPicPr>
          <p:cNvPr id="4" name="Imagem 3" descr="Mapa&#10;&#10;Descrição gerada automaticamente">
            <a:extLst>
              <a:ext uri="{FF2B5EF4-FFF2-40B4-BE49-F238E27FC236}">
                <a16:creationId xmlns:a16="http://schemas.microsoft.com/office/drawing/2014/main" id="{F5CD20F3-571E-487E-9EEB-DDF98C0E3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54" y="1108530"/>
            <a:ext cx="6336704" cy="3765718"/>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1" name="CaixaDeTexto 20">
            <a:extLst>
              <a:ext uri="{FF2B5EF4-FFF2-40B4-BE49-F238E27FC236}">
                <a16:creationId xmlns:a16="http://schemas.microsoft.com/office/drawing/2014/main" id="{F4A02315-378C-4F09-A4D3-A244F0513DD3}"/>
              </a:ext>
            </a:extLst>
          </p:cNvPr>
          <p:cNvSpPr txBox="1"/>
          <p:nvPr/>
        </p:nvSpPr>
        <p:spPr>
          <a:xfrm>
            <a:off x="7036967" y="2080674"/>
            <a:ext cx="1577262" cy="369332"/>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https://pt.wikipedia.org/wiki/Pot%C3%AAncias_Centrais#/media/Ficheiro:PotenciasEnLiza1914-pt.svg</a:t>
            </a:r>
          </a:p>
        </p:txBody>
      </p:sp>
      <p:cxnSp>
        <p:nvCxnSpPr>
          <p:cNvPr id="7" name="Conector de Seta Reta 6">
            <a:extLst>
              <a:ext uri="{FF2B5EF4-FFF2-40B4-BE49-F238E27FC236}">
                <a16:creationId xmlns:a16="http://schemas.microsoft.com/office/drawing/2014/main" id="{F24948AE-599C-4412-B708-55495F4522C6}"/>
              </a:ext>
            </a:extLst>
          </p:cNvPr>
          <p:cNvCxnSpPr>
            <a:cxnSpLocks/>
          </p:cNvCxnSpPr>
          <p:nvPr/>
        </p:nvCxnSpPr>
        <p:spPr>
          <a:xfrm flipH="1" flipV="1">
            <a:off x="2365830" y="2571750"/>
            <a:ext cx="435427" cy="84364"/>
          </a:xfrm>
          <a:prstGeom prst="straightConnector1">
            <a:avLst/>
          </a:prstGeom>
          <a:ln>
            <a:solidFill>
              <a:srgbClr val="C00000"/>
            </a:solidFill>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3" name="Conector de Seta Reta 22">
            <a:extLst>
              <a:ext uri="{FF2B5EF4-FFF2-40B4-BE49-F238E27FC236}">
                <a16:creationId xmlns:a16="http://schemas.microsoft.com/office/drawing/2014/main" id="{A37E9779-4FF8-401D-930B-65D3FB75F5DF}"/>
              </a:ext>
            </a:extLst>
          </p:cNvPr>
          <p:cNvCxnSpPr>
            <a:cxnSpLocks/>
          </p:cNvCxnSpPr>
          <p:nvPr/>
        </p:nvCxnSpPr>
        <p:spPr>
          <a:xfrm flipH="1">
            <a:off x="3323771" y="2098899"/>
            <a:ext cx="1313544" cy="347800"/>
          </a:xfrm>
          <a:prstGeom prst="straightConnector1">
            <a:avLst/>
          </a:prstGeom>
          <a:ln>
            <a:solidFill>
              <a:srgbClr val="C00000"/>
            </a:solidFill>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27" name="Retângulo 26">
            <a:extLst>
              <a:ext uri="{FF2B5EF4-FFF2-40B4-BE49-F238E27FC236}">
                <a16:creationId xmlns:a16="http://schemas.microsoft.com/office/drawing/2014/main" id="{58713B26-F2DD-4269-ACAC-9340D7436AD8}"/>
              </a:ext>
            </a:extLst>
          </p:cNvPr>
          <p:cNvSpPr/>
          <p:nvPr/>
        </p:nvSpPr>
        <p:spPr>
          <a:xfrm>
            <a:off x="3066543" y="2757714"/>
            <a:ext cx="3722915" cy="968055"/>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Alemanha: Tenta invadir a França por meio da Bélgica. Os Belgas resistem e a Alemanha é atacada pela Rússia.</a:t>
            </a:r>
            <a:endParaRPr lang="pt-BR"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Elipse 8">
            <a:extLst>
              <a:ext uri="{FF2B5EF4-FFF2-40B4-BE49-F238E27FC236}">
                <a16:creationId xmlns:a16="http://schemas.microsoft.com/office/drawing/2014/main" id="{C4AAE20C-AA58-4D89-A640-E49245380CB7}"/>
              </a:ext>
            </a:extLst>
          </p:cNvPr>
          <p:cNvSpPr/>
          <p:nvPr/>
        </p:nvSpPr>
        <p:spPr>
          <a:xfrm>
            <a:off x="1944914" y="2265340"/>
            <a:ext cx="645886" cy="57946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grpSp>
        <p:nvGrpSpPr>
          <p:cNvPr id="13" name="Grupo 12">
            <a:extLst>
              <a:ext uri="{FF2B5EF4-FFF2-40B4-BE49-F238E27FC236}">
                <a16:creationId xmlns:a16="http://schemas.microsoft.com/office/drawing/2014/main" id="{E4E3B91E-A899-4DFE-B590-5D90843B6318}"/>
              </a:ext>
            </a:extLst>
          </p:cNvPr>
          <p:cNvGrpSpPr/>
          <p:nvPr/>
        </p:nvGrpSpPr>
        <p:grpSpPr>
          <a:xfrm>
            <a:off x="1403648" y="-2773"/>
            <a:ext cx="6336704" cy="741056"/>
            <a:chOff x="1403648" y="-2773"/>
            <a:chExt cx="6336704" cy="741056"/>
          </a:xfrm>
        </p:grpSpPr>
        <p:sp>
          <p:nvSpPr>
            <p:cNvPr id="16" name="Retângulo 15">
              <a:extLst>
                <a:ext uri="{FF2B5EF4-FFF2-40B4-BE49-F238E27FC236}">
                  <a16:creationId xmlns:a16="http://schemas.microsoft.com/office/drawing/2014/main" id="{70C2C2A7-B091-424F-A579-B96B2FFE58C9}"/>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tângulo 19">
              <a:extLst>
                <a:ext uri="{FF2B5EF4-FFF2-40B4-BE49-F238E27FC236}">
                  <a16:creationId xmlns:a16="http://schemas.microsoft.com/office/drawing/2014/main" id="{4E7D7A42-7A09-4F1C-A7F5-994AD2D1FFFC}"/>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CaixaDeTexto 21">
            <a:extLst>
              <a:ext uri="{FF2B5EF4-FFF2-40B4-BE49-F238E27FC236}">
                <a16:creationId xmlns:a16="http://schemas.microsoft.com/office/drawing/2014/main" id="{28555AED-DB7D-4F11-B5E5-81D968438A33}"/>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161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95474628-B6F4-533D-D402-935CD5BDD1E1}"/>
              </a:ext>
            </a:extLst>
          </p:cNvPr>
          <p:cNvSpPr txBox="1"/>
          <p:nvPr/>
        </p:nvSpPr>
        <p:spPr>
          <a:xfrm>
            <a:off x="6998458" y="1914233"/>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
        <p:nvSpPr>
          <p:cNvPr id="21" name="CaixaDeTexto 20">
            <a:extLst>
              <a:ext uri="{FF2B5EF4-FFF2-40B4-BE49-F238E27FC236}">
                <a16:creationId xmlns:a16="http://schemas.microsoft.com/office/drawing/2014/main" id="{F4A02315-378C-4F09-A4D3-A244F0513DD3}"/>
              </a:ext>
            </a:extLst>
          </p:cNvPr>
          <p:cNvSpPr txBox="1"/>
          <p:nvPr/>
        </p:nvSpPr>
        <p:spPr>
          <a:xfrm>
            <a:off x="7036967" y="2080674"/>
            <a:ext cx="1577262" cy="461665"/>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https://pt.wikipedia.org/wiki/Primeira_Guerra_Mundial#/media/Ficheiro:Royal_Irish_Rifles_ration_party_Somme_July_1916.jpg</a:t>
            </a:r>
          </a:p>
        </p:txBody>
      </p:sp>
      <p:pic>
        <p:nvPicPr>
          <p:cNvPr id="3" name="Imagem 2" descr="Foto em preto e branco de homem com farda militar&#10;&#10;Descrição gerada automaticamente">
            <a:extLst>
              <a:ext uri="{FF2B5EF4-FFF2-40B4-BE49-F238E27FC236}">
                <a16:creationId xmlns:a16="http://schemas.microsoft.com/office/drawing/2014/main" id="{1EC9785B-D3B5-4C12-9E90-0FA13E9B1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14" y="1161144"/>
            <a:ext cx="5517108" cy="3534227"/>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7" name="Retângulo 26">
            <a:extLst>
              <a:ext uri="{FF2B5EF4-FFF2-40B4-BE49-F238E27FC236}">
                <a16:creationId xmlns:a16="http://schemas.microsoft.com/office/drawing/2014/main" id="{58713B26-F2DD-4269-ACAC-9340D7436AD8}"/>
              </a:ext>
            </a:extLst>
          </p:cNvPr>
          <p:cNvSpPr/>
          <p:nvPr/>
        </p:nvSpPr>
        <p:spPr>
          <a:xfrm>
            <a:off x="1883630" y="1253742"/>
            <a:ext cx="4067228" cy="734715"/>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Guerra de Posição – ou Guerra de trincheiras (1914 -1917)</a:t>
            </a:r>
          </a:p>
        </p:txBody>
      </p:sp>
      <p:sp>
        <p:nvSpPr>
          <p:cNvPr id="16" name="CaixaDeTexto 15">
            <a:extLst>
              <a:ext uri="{FF2B5EF4-FFF2-40B4-BE49-F238E27FC236}">
                <a16:creationId xmlns:a16="http://schemas.microsoft.com/office/drawing/2014/main" id="{96C90AD6-62D7-480F-A074-0E1BDB5D7AFD}"/>
              </a:ext>
            </a:extLst>
          </p:cNvPr>
          <p:cNvSpPr txBox="1"/>
          <p:nvPr/>
        </p:nvSpPr>
        <p:spPr>
          <a:xfrm>
            <a:off x="2048194" y="4760185"/>
            <a:ext cx="4601028" cy="184666"/>
          </a:xfrm>
          <a:prstGeom prst="rect">
            <a:avLst/>
          </a:prstGeom>
          <a:noFill/>
        </p:spPr>
        <p:txBody>
          <a:bodyPr wrap="square">
            <a:spAutoFit/>
          </a:bodyPr>
          <a:lstStyle/>
          <a:p>
            <a:r>
              <a:rPr lang="pt-BR" sz="600" b="0" i="0" strike="noStrike" dirty="0">
                <a:effectLst/>
                <a:latin typeface="Open Sans" panose="020B0606030504020204" pitchFamily="34" charset="0"/>
                <a:ea typeface="Open Sans" panose="020B0606030504020204" pitchFamily="34" charset="0"/>
                <a:cs typeface="Open Sans" panose="020B0606030504020204" pitchFamily="34" charset="0"/>
              </a:rPr>
              <a:t>Royal Ulster Rifles</a:t>
            </a:r>
            <a:r>
              <a:rPr lang="pt-BR" sz="600" b="0" i="0" dirty="0">
                <a:effectLst/>
                <a:latin typeface="Open Sans" panose="020B0606030504020204" pitchFamily="34" charset="0"/>
                <a:ea typeface="Open Sans" panose="020B0606030504020204" pitchFamily="34" charset="0"/>
                <a:cs typeface="Open Sans" panose="020B0606030504020204" pitchFamily="34" charset="0"/>
              </a:rPr>
              <a:t> em uma trincheira de comunicações, primeiro dia em Somme, 1916.</a:t>
            </a:r>
            <a:endParaRPr lang="pt-BR" sz="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4" name="Grupo 12">
            <a:extLst>
              <a:ext uri="{FF2B5EF4-FFF2-40B4-BE49-F238E27FC236}">
                <a16:creationId xmlns:a16="http://schemas.microsoft.com/office/drawing/2014/main" id="{EF677647-2CB6-4394-B0BA-755E4EB8F8E1}"/>
              </a:ext>
            </a:extLst>
          </p:cNvPr>
          <p:cNvGrpSpPr/>
          <p:nvPr/>
        </p:nvGrpSpPr>
        <p:grpSpPr>
          <a:xfrm>
            <a:off x="1403648" y="-2773"/>
            <a:ext cx="6336704" cy="741056"/>
            <a:chOff x="1403648" y="-2773"/>
            <a:chExt cx="6336704" cy="741056"/>
          </a:xfrm>
        </p:grpSpPr>
        <p:sp>
          <p:nvSpPr>
            <p:cNvPr id="25" name="Retângulo 24">
              <a:extLst>
                <a:ext uri="{FF2B5EF4-FFF2-40B4-BE49-F238E27FC236}">
                  <a16:creationId xmlns:a16="http://schemas.microsoft.com/office/drawing/2014/main" id="{0BB5F282-B94A-42F4-9492-633F5021FF7F}"/>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tângulo 25">
              <a:extLst>
                <a:ext uri="{FF2B5EF4-FFF2-40B4-BE49-F238E27FC236}">
                  <a16:creationId xmlns:a16="http://schemas.microsoft.com/office/drawing/2014/main" id="{AE2878CE-FFD7-4642-BE9F-0613443DC28B}"/>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CaixaDeTexto 27">
            <a:extLst>
              <a:ext uri="{FF2B5EF4-FFF2-40B4-BE49-F238E27FC236}">
                <a16:creationId xmlns:a16="http://schemas.microsoft.com/office/drawing/2014/main" id="{685B9D50-44D0-4467-9F73-001A2648D84C}"/>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95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tângulo 10"/>
          <p:cNvSpPr/>
          <p:nvPr/>
        </p:nvSpPr>
        <p:spPr>
          <a:xfrm>
            <a:off x="0" y="0"/>
            <a:ext cx="9144000" cy="5143500"/>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Google Shape;74;p2"/>
          <p:cNvSpPr/>
          <p:nvPr/>
        </p:nvSpPr>
        <p:spPr>
          <a:xfrm>
            <a:off x="2197100" y="1380566"/>
            <a:ext cx="6946900" cy="1157596"/>
          </a:xfrm>
          <a:prstGeom prst="rect">
            <a:avLst/>
          </a:prstGeom>
          <a:solidFill>
            <a:srgbClr val="2E58A6"/>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1° Guerra Mundial</a:t>
            </a:r>
          </a:p>
        </p:txBody>
      </p:sp>
      <p:sp>
        <p:nvSpPr>
          <p:cNvPr id="9" name="Google Shape;47;p2">
            <a:extLst>
              <a:ext uri="{FF2B5EF4-FFF2-40B4-BE49-F238E27FC236}">
                <a16:creationId xmlns:a16="http://schemas.microsoft.com/office/drawing/2014/main" id="{ABD16076-B9D2-3446-B652-692EF49B9F0D}"/>
              </a:ext>
            </a:extLst>
          </p:cNvPr>
          <p:cNvSpPr txBox="1"/>
          <p:nvPr/>
        </p:nvSpPr>
        <p:spPr>
          <a:xfrm>
            <a:off x="2210662" y="2572786"/>
            <a:ext cx="4455079" cy="661679"/>
          </a:xfrm>
          <a:prstGeom prst="rect">
            <a:avLst/>
          </a:prstGeom>
          <a:noFill/>
          <a:ln>
            <a:noFill/>
          </a:ln>
        </p:spPr>
        <p:txBody>
          <a:bodyPr spcFirstLastPara="1" wrap="square" lIns="91425" tIns="45700" rIns="91425" bIns="45700" anchor="t" anchorCtr="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pt-BR"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Professor: </a:t>
            </a:r>
            <a:r>
              <a:rPr kumimoji="0" lang="pt-BR"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Cleber Araujo</a:t>
            </a:r>
          </a:p>
        </p:txBody>
      </p:sp>
      <p:sp>
        <p:nvSpPr>
          <p:cNvPr id="15" name="Retângulo 14">
            <a:extLst>
              <a:ext uri="{FF2B5EF4-FFF2-40B4-BE49-F238E27FC236}">
                <a16:creationId xmlns:a16="http://schemas.microsoft.com/office/drawing/2014/main" id="{8F36362B-4FBC-4F77-88CF-767D31A4FA81}"/>
              </a:ext>
            </a:extLst>
          </p:cNvPr>
          <p:cNvSpPr/>
          <p:nvPr/>
        </p:nvSpPr>
        <p:spPr>
          <a:xfrm>
            <a:off x="1403648" y="221014"/>
            <a:ext cx="6336704" cy="386004"/>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Open Sans" panose="020B0604020202020204" charset="0"/>
                <a:ea typeface="Open Sans" panose="020B0604020202020204" charset="0"/>
                <a:cs typeface="Open Sans" panose="020B0604020202020204" charset="0"/>
              </a:rPr>
              <a:t>HISTÓRIA – 9º ANO (EFAF)</a:t>
            </a:r>
          </a:p>
        </p:txBody>
      </p:sp>
      <p:grpSp>
        <p:nvGrpSpPr>
          <p:cNvPr id="17" name="Agrupar 16"/>
          <p:cNvGrpSpPr/>
          <p:nvPr/>
        </p:nvGrpSpPr>
        <p:grpSpPr>
          <a:xfrm>
            <a:off x="1403648" y="-6164"/>
            <a:ext cx="6336704" cy="291243"/>
            <a:chOff x="1403648" y="-23748"/>
            <a:chExt cx="6336704" cy="291243"/>
          </a:xfrm>
        </p:grpSpPr>
        <p:sp>
          <p:nvSpPr>
            <p:cNvPr id="18" name="Retângulo 17"/>
            <p:cNvSpPr/>
            <p:nvPr/>
          </p:nvSpPr>
          <p:spPr>
            <a:xfrm>
              <a:off x="1403648" y="-23748"/>
              <a:ext cx="6336704" cy="193270"/>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tângulo 18"/>
            <p:cNvSpPr/>
            <p:nvPr/>
          </p:nvSpPr>
          <p:spPr>
            <a:xfrm>
              <a:off x="1403648" y="169522"/>
              <a:ext cx="6336704" cy="97973"/>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4" name="Imagem 23" descr="Logotipo&#10;&#10;Descrição gerada automaticamente">
            <a:extLst>
              <a:ext uri="{FF2B5EF4-FFF2-40B4-BE49-F238E27FC236}">
                <a16:creationId xmlns:a16="http://schemas.microsoft.com/office/drawing/2014/main" id="{EF13D066-EAB2-42EF-8AF1-0C2EB99BFB51}"/>
              </a:ext>
            </a:extLst>
          </p:cNvPr>
          <p:cNvPicPr>
            <a:picLocks noChangeAspect="1"/>
          </p:cNvPicPr>
          <p:nvPr/>
        </p:nvPicPr>
        <p:blipFill>
          <a:blip r:embed="rId4"/>
          <a:stretch>
            <a:fillRect/>
          </a:stretch>
        </p:blipFill>
        <p:spPr>
          <a:xfrm>
            <a:off x="477480" y="3810220"/>
            <a:ext cx="1401510" cy="911551"/>
          </a:xfrm>
          <a:prstGeom prst="rect">
            <a:avLst/>
          </a:prstGeom>
        </p:spPr>
      </p:pic>
      <p:pic>
        <p:nvPicPr>
          <p:cNvPr id="12" name="Google Shape;75;p2" descr="C:\Users\Junior\Desktop\Logo Centro de Midias da Educacao de Sao Paulo\Logo Centro de Midias da Educacao de Sao Paulo\PNG\Logo-Centro-de-Midias-da-Educacao-de-Sao-Paulo-cor.png">
            <a:extLst>
              <a:ext uri="{FF2B5EF4-FFF2-40B4-BE49-F238E27FC236}">
                <a16:creationId xmlns:a16="http://schemas.microsoft.com/office/drawing/2014/main" id="{269C2B65-FB2B-BA81-843C-3DC629A1A82E}"/>
              </a:ext>
            </a:extLst>
          </p:cNvPr>
          <p:cNvPicPr preferRelativeResize="0"/>
          <p:nvPr/>
        </p:nvPicPr>
        <p:blipFill rotWithShape="1">
          <a:blip r:embed="rId5">
            <a:alphaModFix/>
          </a:blip>
          <a:srcRect r="60874"/>
          <a:stretch/>
        </p:blipFill>
        <p:spPr>
          <a:xfrm>
            <a:off x="477480" y="1215540"/>
            <a:ext cx="1669266" cy="1566247"/>
          </a:xfrm>
          <a:prstGeom prst="rect">
            <a:avLst/>
          </a:prstGeom>
          <a:noFill/>
          <a:ln>
            <a:noFill/>
          </a:ln>
        </p:spPr>
      </p:pic>
    </p:spTree>
    <p:extLst>
      <p:ext uri="{BB962C8B-B14F-4D97-AF65-F5344CB8AC3E}">
        <p14:creationId xmlns:p14="http://schemas.microsoft.com/office/powerpoint/2010/main" val="375478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95474628-B6F4-533D-D402-935CD5BDD1E1}"/>
              </a:ext>
            </a:extLst>
          </p:cNvPr>
          <p:cNvSpPr txBox="1"/>
          <p:nvPr/>
        </p:nvSpPr>
        <p:spPr>
          <a:xfrm>
            <a:off x="7036967" y="1793878"/>
            <a:ext cx="1654280" cy="369332"/>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Currículo em Ação - 9° Ano do Ensino Fundamental - Caderno do Aluno, volume 1, Página 216.  </a:t>
            </a:r>
          </a:p>
        </p:txBody>
      </p:sp>
      <p:sp>
        <p:nvSpPr>
          <p:cNvPr id="21" name="CaixaDeTexto 20">
            <a:extLst>
              <a:ext uri="{FF2B5EF4-FFF2-40B4-BE49-F238E27FC236}">
                <a16:creationId xmlns:a16="http://schemas.microsoft.com/office/drawing/2014/main" id="{F4A02315-378C-4F09-A4D3-A244F0513DD3}"/>
              </a:ext>
            </a:extLst>
          </p:cNvPr>
          <p:cNvSpPr txBox="1"/>
          <p:nvPr/>
        </p:nvSpPr>
        <p:spPr>
          <a:xfrm>
            <a:off x="7036967" y="2080674"/>
            <a:ext cx="1577262" cy="461665"/>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https://pt.wikipedia.org/wiki/Primeira_Guerra_Mundial#/media/Ficheiro:Royal_Irish_Rifles_ration_party_Somme_July_1916.jpg</a:t>
            </a:r>
          </a:p>
        </p:txBody>
      </p:sp>
      <p:pic>
        <p:nvPicPr>
          <p:cNvPr id="3" name="Imagem 2" descr="Foto em preto e branco de homem com farda militar&#10;&#10;Descrição gerada automaticamente">
            <a:extLst>
              <a:ext uri="{FF2B5EF4-FFF2-40B4-BE49-F238E27FC236}">
                <a16:creationId xmlns:a16="http://schemas.microsoft.com/office/drawing/2014/main" id="{1EC9785B-D3B5-4C12-9E90-0FA13E9B1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14" y="1161144"/>
            <a:ext cx="5517108" cy="3534227"/>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6" name="CaixaDeTexto 15">
            <a:extLst>
              <a:ext uri="{FF2B5EF4-FFF2-40B4-BE49-F238E27FC236}">
                <a16:creationId xmlns:a16="http://schemas.microsoft.com/office/drawing/2014/main" id="{96C90AD6-62D7-480F-A074-0E1BDB5D7AFD}"/>
              </a:ext>
            </a:extLst>
          </p:cNvPr>
          <p:cNvSpPr txBox="1"/>
          <p:nvPr/>
        </p:nvSpPr>
        <p:spPr>
          <a:xfrm>
            <a:off x="2048194" y="4760185"/>
            <a:ext cx="4601028" cy="184666"/>
          </a:xfrm>
          <a:prstGeom prst="rect">
            <a:avLst/>
          </a:prstGeom>
          <a:noFill/>
        </p:spPr>
        <p:txBody>
          <a:bodyPr wrap="square">
            <a:spAutoFit/>
          </a:bodyPr>
          <a:lstStyle/>
          <a:p>
            <a:r>
              <a:rPr lang="pt-BR" sz="600" b="0" i="0" strike="noStrike" dirty="0">
                <a:effectLst/>
                <a:latin typeface="Open Sans" panose="020B0606030504020204" pitchFamily="34" charset="0"/>
                <a:ea typeface="Open Sans" panose="020B0606030504020204" pitchFamily="34" charset="0"/>
                <a:cs typeface="Open Sans" panose="020B0606030504020204" pitchFamily="34" charset="0"/>
              </a:rPr>
              <a:t>Royal Ulster Rifles</a:t>
            </a:r>
            <a:r>
              <a:rPr lang="pt-BR" sz="600" b="0" i="0" dirty="0">
                <a:effectLst/>
                <a:latin typeface="Open Sans" panose="020B0606030504020204" pitchFamily="34" charset="0"/>
                <a:ea typeface="Open Sans" panose="020B0606030504020204" pitchFamily="34" charset="0"/>
                <a:cs typeface="Open Sans" panose="020B0606030504020204" pitchFamily="34" charset="0"/>
              </a:rPr>
              <a:t> em uma trincheira de comunicações, primeiro dia em Somme, 1916.</a:t>
            </a:r>
            <a:endParaRPr lang="pt-BR" sz="6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Retângulo 21">
            <a:extLst>
              <a:ext uri="{FF2B5EF4-FFF2-40B4-BE49-F238E27FC236}">
                <a16:creationId xmlns:a16="http://schemas.microsoft.com/office/drawing/2014/main" id="{99CDE1B3-8082-463C-80C6-A44F947E59B1}"/>
              </a:ext>
            </a:extLst>
          </p:cNvPr>
          <p:cNvSpPr/>
          <p:nvPr/>
        </p:nvSpPr>
        <p:spPr>
          <a:xfrm>
            <a:off x="1659371" y="1520121"/>
            <a:ext cx="4601028" cy="2960915"/>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As trincheiras foram amplamente utilizadas na 1ª Guerra Mundial como tática para conquista de territórios e proteção. Os soldados as cavavam e viviam por longos períodos sob condições que a guerra, de maneira impiedosa, os forçava. Dentro das trincheiras, os soldados estavam expostos às condições precárias de higiene, às ações do tempo (chuva, frio, sol e calor), muitas vezes sem água, com alimentação péssima e racionada.</a:t>
            </a:r>
          </a:p>
        </p:txBody>
      </p:sp>
      <p:grpSp>
        <p:nvGrpSpPr>
          <p:cNvPr id="11" name="Grupo 12">
            <a:extLst>
              <a:ext uri="{FF2B5EF4-FFF2-40B4-BE49-F238E27FC236}">
                <a16:creationId xmlns:a16="http://schemas.microsoft.com/office/drawing/2014/main" id="{FB2097FE-2D46-41B7-B7A1-C86F04273030}"/>
              </a:ext>
            </a:extLst>
          </p:cNvPr>
          <p:cNvGrpSpPr/>
          <p:nvPr/>
        </p:nvGrpSpPr>
        <p:grpSpPr>
          <a:xfrm>
            <a:off x="1403648" y="-2773"/>
            <a:ext cx="6336704" cy="741056"/>
            <a:chOff x="1403648" y="-2773"/>
            <a:chExt cx="6336704" cy="741056"/>
          </a:xfrm>
        </p:grpSpPr>
        <p:sp>
          <p:nvSpPr>
            <p:cNvPr id="12" name="Retângulo 11">
              <a:extLst>
                <a:ext uri="{FF2B5EF4-FFF2-40B4-BE49-F238E27FC236}">
                  <a16:creationId xmlns:a16="http://schemas.microsoft.com/office/drawing/2014/main" id="{90FF50DF-9693-4840-A328-ADB73D646BB7}"/>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tângulo 12">
              <a:extLst>
                <a:ext uri="{FF2B5EF4-FFF2-40B4-BE49-F238E27FC236}">
                  <a16:creationId xmlns:a16="http://schemas.microsoft.com/office/drawing/2014/main" id="{482526B9-252B-4B08-9360-CC529C0CE6D7}"/>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CaixaDeTexto 19">
            <a:extLst>
              <a:ext uri="{FF2B5EF4-FFF2-40B4-BE49-F238E27FC236}">
                <a16:creationId xmlns:a16="http://schemas.microsoft.com/office/drawing/2014/main" id="{A190E65A-DA61-46B4-8ECE-2B936990B934}"/>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434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ixaDeTexto 23">
            <a:extLst>
              <a:ext uri="{FF2B5EF4-FFF2-40B4-BE49-F238E27FC236}">
                <a16:creationId xmlns:a16="http://schemas.microsoft.com/office/drawing/2014/main" id="{3A61CE20-8421-485A-A54E-7D74D35CA151}"/>
              </a:ext>
            </a:extLst>
          </p:cNvPr>
          <p:cNvSpPr txBox="1"/>
          <p:nvPr/>
        </p:nvSpPr>
        <p:spPr>
          <a:xfrm>
            <a:off x="6782409" y="2187853"/>
            <a:ext cx="1915886" cy="276999"/>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p:txBody>
      </p:sp>
      <p:pic>
        <p:nvPicPr>
          <p:cNvPr id="11" name="Imagem 10" descr="Foto preta e branca de um lago&#10;&#10;Descrição gerada automaticamente">
            <a:extLst>
              <a:ext uri="{FF2B5EF4-FFF2-40B4-BE49-F238E27FC236}">
                <a16:creationId xmlns:a16="http://schemas.microsoft.com/office/drawing/2014/main" id="{6574726D-C382-4293-AC49-19A7DBD40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8545" y="852041"/>
            <a:ext cx="3870040" cy="4024638"/>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2" name="Retângulo 21">
            <a:extLst>
              <a:ext uri="{FF2B5EF4-FFF2-40B4-BE49-F238E27FC236}">
                <a16:creationId xmlns:a16="http://schemas.microsoft.com/office/drawing/2014/main" id="{99CDE1B3-8082-463C-80C6-A44F947E59B1}"/>
              </a:ext>
            </a:extLst>
          </p:cNvPr>
          <p:cNvSpPr/>
          <p:nvPr/>
        </p:nvSpPr>
        <p:spPr>
          <a:xfrm>
            <a:off x="749508" y="1447781"/>
            <a:ext cx="5857032" cy="2843678"/>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Ambos os lados tentaram quebrar o impasse usando avanços científicos e tecnológicos. Em 22 de abril de 1915, na Segunda Batalha de Ypres, os alemães (violando a Convenção da Haia) usaram gás de cloro pela primeira vez na Frente Ocidental. Vários tipos de gás logo se tornaram amplamente utilizados por ambos os lados e, embora nunca tenha provado ser uma arma decisiva e vencedora de batalhas, o gás venenoso tornou-se um dos mais temidos e mais lembrados horrores da guerra.</a:t>
            </a:r>
          </a:p>
        </p:txBody>
      </p:sp>
      <p:grpSp>
        <p:nvGrpSpPr>
          <p:cNvPr id="12" name="Grupo 12">
            <a:extLst>
              <a:ext uri="{FF2B5EF4-FFF2-40B4-BE49-F238E27FC236}">
                <a16:creationId xmlns:a16="http://schemas.microsoft.com/office/drawing/2014/main" id="{73A5F2B0-3B41-48D1-893B-11D4D7253FB5}"/>
              </a:ext>
            </a:extLst>
          </p:cNvPr>
          <p:cNvGrpSpPr/>
          <p:nvPr/>
        </p:nvGrpSpPr>
        <p:grpSpPr>
          <a:xfrm>
            <a:off x="1403648" y="-2773"/>
            <a:ext cx="6336704" cy="741056"/>
            <a:chOff x="1403648" y="-2773"/>
            <a:chExt cx="6336704" cy="741056"/>
          </a:xfrm>
        </p:grpSpPr>
        <p:sp>
          <p:nvSpPr>
            <p:cNvPr id="13" name="Retângulo 12">
              <a:extLst>
                <a:ext uri="{FF2B5EF4-FFF2-40B4-BE49-F238E27FC236}">
                  <a16:creationId xmlns:a16="http://schemas.microsoft.com/office/drawing/2014/main" id="{F326C572-BDF0-44B4-88FC-791C61689743}"/>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tângulo 19">
              <a:extLst>
                <a:ext uri="{FF2B5EF4-FFF2-40B4-BE49-F238E27FC236}">
                  <a16:creationId xmlns:a16="http://schemas.microsoft.com/office/drawing/2014/main" id="{33DA4865-DF72-4A23-B455-1086C0600736}"/>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CaixaDeTexto 22">
            <a:extLst>
              <a:ext uri="{FF2B5EF4-FFF2-40B4-BE49-F238E27FC236}">
                <a16:creationId xmlns:a16="http://schemas.microsoft.com/office/drawing/2014/main" id="{8DA5403C-3E49-4B56-9A41-D9A248BE9E26}"/>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CaixaDeTexto 25">
            <a:extLst>
              <a:ext uri="{FF2B5EF4-FFF2-40B4-BE49-F238E27FC236}">
                <a16:creationId xmlns:a16="http://schemas.microsoft.com/office/drawing/2014/main" id="{07357986-3E78-4C7C-A014-83FECDF8FAAF}"/>
              </a:ext>
            </a:extLst>
          </p:cNvPr>
          <p:cNvSpPr txBox="1"/>
          <p:nvPr/>
        </p:nvSpPr>
        <p:spPr>
          <a:xfrm>
            <a:off x="6782409" y="2012152"/>
            <a:ext cx="1915887" cy="276999"/>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a:t>
            </a:r>
          </a:p>
        </p:txBody>
      </p:sp>
    </p:spTree>
    <p:extLst>
      <p:ext uri="{BB962C8B-B14F-4D97-AF65-F5344CB8AC3E}">
        <p14:creationId xmlns:p14="http://schemas.microsoft.com/office/powerpoint/2010/main" val="18585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2">
            <a:extLst>
              <a:ext uri="{FF2B5EF4-FFF2-40B4-BE49-F238E27FC236}">
                <a16:creationId xmlns:a16="http://schemas.microsoft.com/office/drawing/2014/main" id="{FB2097FE-2D46-41B7-B7A1-C86F04273030}"/>
              </a:ext>
            </a:extLst>
          </p:cNvPr>
          <p:cNvGrpSpPr/>
          <p:nvPr/>
        </p:nvGrpSpPr>
        <p:grpSpPr>
          <a:xfrm>
            <a:off x="1403648" y="-2773"/>
            <a:ext cx="6336704" cy="741056"/>
            <a:chOff x="1403648" y="-2773"/>
            <a:chExt cx="6336704" cy="741056"/>
          </a:xfrm>
        </p:grpSpPr>
        <p:sp>
          <p:nvSpPr>
            <p:cNvPr id="12" name="Retângulo 11">
              <a:extLst>
                <a:ext uri="{FF2B5EF4-FFF2-40B4-BE49-F238E27FC236}">
                  <a16:creationId xmlns:a16="http://schemas.microsoft.com/office/drawing/2014/main" id="{90FF50DF-9693-4840-A328-ADB73D646BB7}"/>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tângulo 12">
              <a:extLst>
                <a:ext uri="{FF2B5EF4-FFF2-40B4-BE49-F238E27FC236}">
                  <a16:creationId xmlns:a16="http://schemas.microsoft.com/office/drawing/2014/main" id="{482526B9-252B-4B08-9360-CC529C0CE6D7}"/>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CaixaDeTexto 19">
            <a:extLst>
              <a:ext uri="{FF2B5EF4-FFF2-40B4-BE49-F238E27FC236}">
                <a16:creationId xmlns:a16="http://schemas.microsoft.com/office/drawing/2014/main" id="{A190E65A-DA61-46B4-8ECE-2B936990B934}"/>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m 3" descr="Grupo de pessoas fantasiadas&#10;&#10;Descrição gerada automaticamente com confiança baixa">
            <a:extLst>
              <a:ext uri="{FF2B5EF4-FFF2-40B4-BE49-F238E27FC236}">
                <a16:creationId xmlns:a16="http://schemas.microsoft.com/office/drawing/2014/main" id="{F18F2EC8-DF1C-424F-A305-BAB6C94C6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71" y="1146748"/>
            <a:ext cx="6215803" cy="3102963"/>
          </a:xfrm>
          <a:prstGeom prst="rect">
            <a:avLst/>
          </a:prstGeom>
        </p:spPr>
        <p:style>
          <a:lnRef idx="2">
            <a:schemeClr val="dk1"/>
          </a:lnRef>
          <a:fillRef idx="1">
            <a:schemeClr val="lt1"/>
          </a:fillRef>
          <a:effectRef idx="0">
            <a:schemeClr val="dk1"/>
          </a:effectRef>
          <a:fontRef idx="minor">
            <a:schemeClr val="dk1"/>
          </a:fontRef>
        </p:style>
      </p:pic>
      <p:sp>
        <p:nvSpPr>
          <p:cNvPr id="14" name="CaixaDeTexto 13">
            <a:extLst>
              <a:ext uri="{FF2B5EF4-FFF2-40B4-BE49-F238E27FC236}">
                <a16:creationId xmlns:a16="http://schemas.microsoft.com/office/drawing/2014/main" id="{8A962232-479E-4FAD-A24E-82775D5E4521}"/>
              </a:ext>
            </a:extLst>
          </p:cNvPr>
          <p:cNvSpPr txBox="1"/>
          <p:nvPr/>
        </p:nvSpPr>
        <p:spPr>
          <a:xfrm>
            <a:off x="529771" y="4328332"/>
            <a:ext cx="5859279" cy="461665"/>
          </a:xfrm>
          <a:prstGeom prst="rect">
            <a:avLst/>
          </a:prstGeom>
          <a:noFill/>
        </p:spPr>
        <p:txBody>
          <a:bodyPr wrap="square">
            <a:spAutoFit/>
          </a:bodyPr>
          <a:lstStyle/>
          <a:p>
            <a:pPr algn="just"/>
            <a:r>
              <a:rPr lang="pt-BR" sz="800" b="0" i="1" dirty="0">
                <a:effectLst/>
                <a:latin typeface="Open Sans" panose="020B0606030504020204" pitchFamily="34" charset="0"/>
                <a:ea typeface="Open Sans" panose="020B0606030504020204" pitchFamily="34" charset="0"/>
                <a:cs typeface="Open Sans" panose="020B0606030504020204" pitchFamily="34" charset="0"/>
              </a:rPr>
              <a:t>Gassed</a:t>
            </a:r>
            <a:r>
              <a:rPr lang="pt-BR" sz="800" b="0" i="0" dirty="0">
                <a:effectLst/>
                <a:latin typeface="Open Sans" panose="020B0606030504020204" pitchFamily="34" charset="0"/>
                <a:ea typeface="Open Sans" panose="020B0606030504020204" pitchFamily="34" charset="0"/>
                <a:cs typeface="Open Sans" panose="020B0606030504020204" pitchFamily="34" charset="0"/>
              </a:rPr>
              <a:t> ("gaseados"), pintura a óleo de 1919 por </a:t>
            </a:r>
            <a:r>
              <a:rPr lang="pt-BR" sz="800" b="0" i="0" u="none" strike="noStrike" dirty="0">
                <a:effectLst/>
                <a:latin typeface="Open Sans" panose="020B0606030504020204" pitchFamily="34" charset="0"/>
                <a:ea typeface="Open Sans" panose="020B0606030504020204" pitchFamily="34" charset="0"/>
                <a:cs typeface="Open Sans" panose="020B0606030504020204" pitchFamily="34" charset="0"/>
              </a:rPr>
              <a:t>John Singer Sargent</a:t>
            </a:r>
            <a:r>
              <a:rPr lang="pt-BR" sz="800" b="0" i="0" dirty="0">
                <a:effectLst/>
                <a:latin typeface="Open Sans" panose="020B0606030504020204" pitchFamily="34" charset="0"/>
                <a:ea typeface="Open Sans" panose="020B0606030504020204" pitchFamily="34" charset="0"/>
                <a:cs typeface="Open Sans" panose="020B0606030504020204" pitchFamily="34" charset="0"/>
              </a:rPr>
              <a:t>. Descreve as consequências de um ataque com </a:t>
            </a:r>
            <a:r>
              <a:rPr lang="pt-BR" sz="800" b="0" i="0" u="none" strike="noStrike" dirty="0">
                <a:effectLst/>
                <a:latin typeface="Open Sans" panose="020B0606030504020204" pitchFamily="34" charset="0"/>
                <a:ea typeface="Open Sans" panose="020B0606030504020204" pitchFamily="34" charset="0"/>
                <a:cs typeface="Open Sans" panose="020B0606030504020204" pitchFamily="34" charset="0"/>
              </a:rPr>
              <a:t>gás mostarda</a:t>
            </a:r>
            <a:r>
              <a:rPr lang="pt-BR" sz="800" b="0" i="0" dirty="0">
                <a:effectLst/>
                <a:latin typeface="Open Sans" panose="020B0606030504020204" pitchFamily="34" charset="0"/>
                <a:ea typeface="Open Sans" panose="020B0606030504020204" pitchFamily="34" charset="0"/>
                <a:cs typeface="Open Sans" panose="020B0606030504020204" pitchFamily="34" charset="0"/>
              </a:rPr>
              <a:t> durante a Primeira Guerra Mundial, com uma fileira de soldados feridos caminhando em direção a um hospital de campanha.</a:t>
            </a:r>
            <a:endParaRPr lang="pt-BR"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aixaDeTexto 16">
            <a:extLst>
              <a:ext uri="{FF2B5EF4-FFF2-40B4-BE49-F238E27FC236}">
                <a16:creationId xmlns:a16="http://schemas.microsoft.com/office/drawing/2014/main" id="{99AAE792-B1A9-45E7-B247-FCB8E06FB562}"/>
              </a:ext>
            </a:extLst>
          </p:cNvPr>
          <p:cNvSpPr txBox="1"/>
          <p:nvPr/>
        </p:nvSpPr>
        <p:spPr>
          <a:xfrm>
            <a:off x="6910466" y="2098064"/>
            <a:ext cx="1781954" cy="369332"/>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https://pt.wikipedia.org/wiki/Primeira_Guerra_Mundial#/media/Ficheiro:Sargent,_John_Singer_(RA)_-_Gassed_-_Google_Art_Project.jpg</a:t>
            </a:r>
          </a:p>
        </p:txBody>
      </p:sp>
    </p:spTree>
    <p:extLst>
      <p:ext uri="{BB962C8B-B14F-4D97-AF65-F5344CB8AC3E}">
        <p14:creationId xmlns:p14="http://schemas.microsoft.com/office/powerpoint/2010/main" val="382229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BE76E0-D689-BB23-8DC9-2803BE95E8FA}"/>
              </a:ext>
            </a:extLst>
          </p:cNvPr>
          <p:cNvSpPr txBox="1"/>
          <p:nvPr/>
        </p:nvSpPr>
        <p:spPr>
          <a:xfrm>
            <a:off x="569411" y="3877684"/>
            <a:ext cx="1915886" cy="276999"/>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https://pt.wikipedia.org/wiki/Primeira_Guerra_Mundial#/media/Ficheiro:WWImontage.jpg</a:t>
            </a:r>
          </a:p>
        </p:txBody>
      </p:sp>
      <p:sp>
        <p:nvSpPr>
          <p:cNvPr id="9" name="CaixaDeTexto 8">
            <a:extLst>
              <a:ext uri="{FF2B5EF4-FFF2-40B4-BE49-F238E27FC236}">
                <a16:creationId xmlns:a16="http://schemas.microsoft.com/office/drawing/2014/main" id="{114C64EC-F401-C44E-E0F3-C27B230E215E}"/>
              </a:ext>
            </a:extLst>
          </p:cNvPr>
          <p:cNvSpPr txBox="1"/>
          <p:nvPr/>
        </p:nvSpPr>
        <p:spPr>
          <a:xfrm>
            <a:off x="1591977" y="910062"/>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Final do Conflito (1917 -1918) </a:t>
            </a:r>
          </a:p>
        </p:txBody>
      </p:sp>
      <p:sp>
        <p:nvSpPr>
          <p:cNvPr id="10" name="CaixaDeTexto 9">
            <a:extLst>
              <a:ext uri="{FF2B5EF4-FFF2-40B4-BE49-F238E27FC236}">
                <a16:creationId xmlns:a16="http://schemas.microsoft.com/office/drawing/2014/main" id="{8B652547-7F55-A729-7BD5-04383AE150A6}"/>
              </a:ext>
            </a:extLst>
          </p:cNvPr>
          <p:cNvSpPr txBox="1"/>
          <p:nvPr/>
        </p:nvSpPr>
        <p:spPr>
          <a:xfrm>
            <a:off x="2516145" y="1414308"/>
            <a:ext cx="4142560" cy="830997"/>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1917 – A Rússia sai da guerra por conta de uma revolução interna (Revolução Russa);</a:t>
            </a:r>
          </a:p>
        </p:txBody>
      </p:sp>
      <p:sp>
        <p:nvSpPr>
          <p:cNvPr id="11" name="CaixaDeTexto 10">
            <a:extLst>
              <a:ext uri="{FF2B5EF4-FFF2-40B4-BE49-F238E27FC236}">
                <a16:creationId xmlns:a16="http://schemas.microsoft.com/office/drawing/2014/main" id="{23D21997-FEA5-D3C0-F696-7F96547BF609}"/>
              </a:ext>
            </a:extLst>
          </p:cNvPr>
          <p:cNvSpPr txBox="1"/>
          <p:nvPr/>
        </p:nvSpPr>
        <p:spPr>
          <a:xfrm>
            <a:off x="2500720" y="2245305"/>
            <a:ext cx="4142560" cy="1077218"/>
          </a:xfrm>
          <a:prstGeom prst="rect">
            <a:avLst/>
          </a:prstGeom>
          <a:noFill/>
        </p:spPr>
        <p:txBody>
          <a:bodyPr wrap="square">
            <a:spAutoFit/>
          </a:bodyPr>
          <a:lstStyle/>
          <a:p>
            <a:pPr algn="just"/>
            <a:r>
              <a:rPr lang="pt-BR" sz="1600" b="1" dirty="0">
                <a:latin typeface="Open Sans" panose="020B0606030504020204" pitchFamily="34" charset="0"/>
                <a:ea typeface="Open Sans" panose="020B0606030504020204" pitchFamily="34" charset="0"/>
                <a:cs typeface="Open Sans" panose="020B0606030504020204" pitchFamily="34" charset="0"/>
              </a:rPr>
              <a:t> .</a:t>
            </a:r>
            <a:r>
              <a:rPr lang="pt-BR" sz="1600" dirty="0">
                <a:latin typeface="Open Sans" panose="020B0606030504020204" pitchFamily="34" charset="0"/>
                <a:ea typeface="Open Sans" panose="020B0606030504020204" pitchFamily="34" charset="0"/>
                <a:cs typeface="Open Sans" panose="020B0606030504020204" pitchFamily="34" charset="0"/>
              </a:rPr>
              <a:t> Em 1918, o povo alemão pede a saída do rei Guilherme II que abdicou do trono. Por fim, foi instalada a república na Alemanha é derrotado;</a:t>
            </a:r>
          </a:p>
        </p:txBody>
      </p:sp>
      <p:sp>
        <p:nvSpPr>
          <p:cNvPr id="12" name="CaixaDeTexto 11">
            <a:extLst>
              <a:ext uri="{FF2B5EF4-FFF2-40B4-BE49-F238E27FC236}">
                <a16:creationId xmlns:a16="http://schemas.microsoft.com/office/drawing/2014/main" id="{3BD16579-6112-95BE-6DE1-D73F234F6DE4}"/>
              </a:ext>
            </a:extLst>
          </p:cNvPr>
          <p:cNvSpPr txBox="1"/>
          <p:nvPr/>
        </p:nvSpPr>
        <p:spPr>
          <a:xfrm>
            <a:off x="2476733" y="3356695"/>
            <a:ext cx="4142560" cy="584775"/>
          </a:xfrm>
          <a:prstGeom prst="rect">
            <a:avLst/>
          </a:prstGeom>
          <a:noFill/>
        </p:spPr>
        <p:txBody>
          <a:bodyPr wrap="square">
            <a:spAutoFit/>
          </a:bodyPr>
          <a:lstStyle/>
          <a:p>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 A paz foi estabelecida em 1919, com a assinatura do Tratado de Versalhes;</a:t>
            </a:r>
          </a:p>
        </p:txBody>
      </p:sp>
      <p:pic>
        <p:nvPicPr>
          <p:cNvPr id="3" name="Imagem 2" descr="Foto preta e branca de um lago&#10;&#10;Descrição gerada automaticamente">
            <a:extLst>
              <a:ext uri="{FF2B5EF4-FFF2-40B4-BE49-F238E27FC236}">
                <a16:creationId xmlns:a16="http://schemas.microsoft.com/office/drawing/2014/main" id="{D1A3F02A-4783-A908-AB68-4882FD1D6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11" y="1427988"/>
            <a:ext cx="1948437" cy="2238714"/>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5" name="CaixaDeTexto 14">
            <a:extLst>
              <a:ext uri="{FF2B5EF4-FFF2-40B4-BE49-F238E27FC236}">
                <a16:creationId xmlns:a16="http://schemas.microsoft.com/office/drawing/2014/main" id="{95474628-B6F4-533D-D402-935CD5BDD1E1}"/>
              </a:ext>
            </a:extLst>
          </p:cNvPr>
          <p:cNvSpPr txBox="1"/>
          <p:nvPr/>
        </p:nvSpPr>
        <p:spPr>
          <a:xfrm>
            <a:off x="7036967" y="2280076"/>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grpSp>
        <p:nvGrpSpPr>
          <p:cNvPr id="20" name="Grupo 12">
            <a:extLst>
              <a:ext uri="{FF2B5EF4-FFF2-40B4-BE49-F238E27FC236}">
                <a16:creationId xmlns:a16="http://schemas.microsoft.com/office/drawing/2014/main" id="{9B1E7A62-5432-42D4-B465-52CB031A9907}"/>
              </a:ext>
            </a:extLst>
          </p:cNvPr>
          <p:cNvGrpSpPr/>
          <p:nvPr/>
        </p:nvGrpSpPr>
        <p:grpSpPr>
          <a:xfrm>
            <a:off x="1403648" y="-2773"/>
            <a:ext cx="6336704" cy="741056"/>
            <a:chOff x="1403648" y="-2773"/>
            <a:chExt cx="6336704" cy="741056"/>
          </a:xfrm>
        </p:grpSpPr>
        <p:sp>
          <p:nvSpPr>
            <p:cNvPr id="21" name="Retângulo 20">
              <a:extLst>
                <a:ext uri="{FF2B5EF4-FFF2-40B4-BE49-F238E27FC236}">
                  <a16:creationId xmlns:a16="http://schemas.microsoft.com/office/drawing/2014/main" id="{B96283A2-071A-4465-B83F-8477805CA13E}"/>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tângulo 21">
              <a:extLst>
                <a:ext uri="{FF2B5EF4-FFF2-40B4-BE49-F238E27FC236}">
                  <a16:creationId xmlns:a16="http://schemas.microsoft.com/office/drawing/2014/main" id="{6EB9BB2D-3F4C-4D97-A70F-69AA0D68E6B1}"/>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CaixaDeTexto 22">
            <a:extLst>
              <a:ext uri="{FF2B5EF4-FFF2-40B4-BE49-F238E27FC236}">
                <a16:creationId xmlns:a16="http://schemas.microsoft.com/office/drawing/2014/main" id="{B2C3183A-99A8-4076-A001-1342F805E90D}"/>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CaixaDeTexto 16">
            <a:extLst>
              <a:ext uri="{FF2B5EF4-FFF2-40B4-BE49-F238E27FC236}">
                <a16:creationId xmlns:a16="http://schemas.microsoft.com/office/drawing/2014/main" id="{28E9252A-C30D-4A35-976E-615FE6AA8346}"/>
              </a:ext>
            </a:extLst>
          </p:cNvPr>
          <p:cNvSpPr txBox="1"/>
          <p:nvPr/>
        </p:nvSpPr>
        <p:spPr>
          <a:xfrm>
            <a:off x="2430440" y="3987599"/>
            <a:ext cx="4142560" cy="830997"/>
          </a:xfrm>
          <a:prstGeom prst="rect">
            <a:avLst/>
          </a:prstGeom>
          <a:noFill/>
        </p:spPr>
        <p:txBody>
          <a:bodyPr wrap="square">
            <a:spAutoFit/>
          </a:bodyPr>
          <a:lstStyle/>
          <a:p>
            <a:r>
              <a:rPr lang="pt-BR" sz="1600" b="1" dirty="0">
                <a:latin typeface="Open Sans" panose="020B0606030504020204" pitchFamily="34" charset="0"/>
                <a:ea typeface="Open Sans" panose="020B0606030504020204" pitchFamily="34" charset="0"/>
                <a:cs typeface="Open Sans" panose="020B0606030504020204" pitchFamily="34" charset="0"/>
              </a:rPr>
              <a:t> . </a:t>
            </a:r>
            <a:r>
              <a:rPr lang="pt-BR" sz="1600" dirty="0">
                <a:latin typeface="Open Sans" panose="020B0606030504020204" pitchFamily="34" charset="0"/>
                <a:ea typeface="Open Sans" panose="020B0606030504020204" pitchFamily="34" charset="0"/>
                <a:cs typeface="Open Sans" panose="020B0606030504020204" pitchFamily="34" charset="0"/>
              </a:rPr>
              <a:t> O saldo de mortos do conflito foi de aproximadamente 10 milhões de pessoas;</a:t>
            </a:r>
          </a:p>
        </p:txBody>
      </p:sp>
      <p:sp>
        <p:nvSpPr>
          <p:cNvPr id="14" name="Retângulo 13">
            <a:extLst>
              <a:ext uri="{FF2B5EF4-FFF2-40B4-BE49-F238E27FC236}">
                <a16:creationId xmlns:a16="http://schemas.microsoft.com/office/drawing/2014/main" id="{3BE31D56-0F9E-49CF-B72E-41AEAFD47CC0}"/>
              </a:ext>
            </a:extLst>
          </p:cNvPr>
          <p:cNvSpPr/>
          <p:nvPr/>
        </p:nvSpPr>
        <p:spPr>
          <a:xfrm>
            <a:off x="2516145" y="3759600"/>
            <a:ext cx="4142560" cy="1117079"/>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Quais as consequências do fim da 1° Guerra Mundial? Isso veremos nas próximas aulas. </a:t>
            </a:r>
          </a:p>
        </p:txBody>
      </p:sp>
    </p:spTree>
    <p:extLst>
      <p:ext uri="{BB962C8B-B14F-4D97-AF65-F5344CB8AC3E}">
        <p14:creationId xmlns:p14="http://schemas.microsoft.com/office/powerpoint/2010/main" val="39040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1F4B7197-C0D7-41C0-823E-984ABDF37CA4}"/>
              </a:ext>
            </a:extLst>
          </p:cNvPr>
          <p:cNvSpPr txBox="1"/>
          <p:nvPr/>
        </p:nvSpPr>
        <p:spPr>
          <a:xfrm>
            <a:off x="820057" y="1236256"/>
            <a:ext cx="7380514" cy="584775"/>
          </a:xfrm>
          <a:prstGeom prst="rect">
            <a:avLst/>
          </a:prstGeom>
          <a:noFill/>
        </p:spPr>
        <p:txBody>
          <a:bodyPr wrap="square" rtlCol="0">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Na aula de hoje, aprendemos sobre um dos conflitos mais importantes do século XX: a Primeira Guerra Mundial. </a:t>
            </a:r>
          </a:p>
        </p:txBody>
      </p:sp>
      <p:sp>
        <p:nvSpPr>
          <p:cNvPr id="10" name="CaixaDeTexto 9">
            <a:extLst>
              <a:ext uri="{FF2B5EF4-FFF2-40B4-BE49-F238E27FC236}">
                <a16:creationId xmlns:a16="http://schemas.microsoft.com/office/drawing/2014/main" id="{6936817E-2B95-4487-A11C-0F2BBC03CB09}"/>
              </a:ext>
            </a:extLst>
          </p:cNvPr>
          <p:cNvSpPr txBox="1"/>
          <p:nvPr/>
        </p:nvSpPr>
        <p:spPr>
          <a:xfrm>
            <a:off x="3144160" y="1991286"/>
            <a:ext cx="3604982" cy="830997"/>
          </a:xfrm>
          <a:prstGeom prst="rect">
            <a:avLst/>
          </a:prstGeom>
          <a:noFill/>
        </p:spPr>
        <p:txBody>
          <a:bodyPr wrap="square">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O que era a política de alianças entre os países europeus antes da 1° Guerra Mundial? </a:t>
            </a:r>
          </a:p>
        </p:txBody>
      </p:sp>
      <p:sp>
        <p:nvSpPr>
          <p:cNvPr id="12" name="CaixaDeTexto 11">
            <a:extLst>
              <a:ext uri="{FF2B5EF4-FFF2-40B4-BE49-F238E27FC236}">
                <a16:creationId xmlns:a16="http://schemas.microsoft.com/office/drawing/2014/main" id="{95DF1EBB-EE64-46DF-BC55-B87D6A3339A2}"/>
              </a:ext>
            </a:extLst>
          </p:cNvPr>
          <p:cNvSpPr txBox="1"/>
          <p:nvPr/>
        </p:nvSpPr>
        <p:spPr>
          <a:xfrm>
            <a:off x="3302048" y="4120545"/>
            <a:ext cx="3923070" cy="369332"/>
          </a:xfrm>
          <a:prstGeom prst="rect">
            <a:avLst/>
          </a:prstGeom>
          <a:noFill/>
        </p:spPr>
        <p:txBody>
          <a:bodyPr wrap="square">
            <a:spAutoFit/>
          </a:bodyPr>
          <a:lstStyle/>
          <a:p>
            <a:r>
              <a:rPr lang="pt-BR" b="1" dirty="0">
                <a:latin typeface="Open Sans" panose="020B0606030504020204" pitchFamily="34" charset="0"/>
                <a:ea typeface="Open Sans" panose="020B0606030504020204" pitchFamily="34" charset="0"/>
                <a:cs typeface="Open Sans" panose="020B0606030504020204" pitchFamily="34" charset="0"/>
              </a:rPr>
              <a:t>Hora de debater!</a:t>
            </a:r>
          </a:p>
        </p:txBody>
      </p:sp>
      <p:grpSp>
        <p:nvGrpSpPr>
          <p:cNvPr id="17" name="Grupo 12">
            <a:extLst>
              <a:ext uri="{FF2B5EF4-FFF2-40B4-BE49-F238E27FC236}">
                <a16:creationId xmlns:a16="http://schemas.microsoft.com/office/drawing/2014/main" id="{15BA76B9-BC1B-4E49-92FD-8C8009B6FE0F}"/>
              </a:ext>
            </a:extLst>
          </p:cNvPr>
          <p:cNvGrpSpPr/>
          <p:nvPr/>
        </p:nvGrpSpPr>
        <p:grpSpPr>
          <a:xfrm>
            <a:off x="1403648" y="-2773"/>
            <a:ext cx="6336704" cy="741056"/>
            <a:chOff x="1403648" y="-2773"/>
            <a:chExt cx="6336704" cy="741056"/>
          </a:xfrm>
        </p:grpSpPr>
        <p:sp>
          <p:nvSpPr>
            <p:cNvPr id="18" name="Retângulo 17">
              <a:extLst>
                <a:ext uri="{FF2B5EF4-FFF2-40B4-BE49-F238E27FC236}">
                  <a16:creationId xmlns:a16="http://schemas.microsoft.com/office/drawing/2014/main" id="{0637D495-223F-4961-8326-F26C4D033D40}"/>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tângulo 18">
              <a:extLst>
                <a:ext uri="{FF2B5EF4-FFF2-40B4-BE49-F238E27FC236}">
                  <a16:creationId xmlns:a16="http://schemas.microsoft.com/office/drawing/2014/main" id="{013E6D7F-F382-40E4-BBDB-1FD05BD85FDA}"/>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CaixaDeTexto 19">
            <a:extLst>
              <a:ext uri="{FF2B5EF4-FFF2-40B4-BE49-F238E27FC236}">
                <a16:creationId xmlns:a16="http://schemas.microsoft.com/office/drawing/2014/main" id="{26E58C0A-21E2-4122-9C1E-15F0170E60B7}"/>
              </a:ext>
            </a:extLst>
          </p:cNvPr>
          <p:cNvSpPr txBox="1"/>
          <p:nvPr/>
        </p:nvSpPr>
        <p:spPr>
          <a:xfrm>
            <a:off x="1408307" y="243746"/>
            <a:ext cx="6336704" cy="400110"/>
          </a:xfrm>
          <a:prstGeom prst="rect">
            <a:avLst/>
          </a:prstGeom>
          <a:noFill/>
        </p:spPr>
        <p:txBody>
          <a:bodyPr wrap="square" rtlCol="0">
            <a:spAutoFit/>
          </a:bodyPr>
          <a:lstStyle/>
          <a:p>
            <a:pPr lvl="0" algn="ctr" defTabSz="914400">
              <a:defRPr/>
            </a:pPr>
            <a:r>
              <a:rPr lang="pt-BR" sz="2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Hora da reflexão</a:t>
            </a:r>
          </a:p>
        </p:txBody>
      </p:sp>
      <p:pic>
        <p:nvPicPr>
          <p:cNvPr id="21" name="Imagem 20" descr="Mão de pessoa&#10;&#10;Descrição gerada automaticamente com confiança baixa">
            <a:extLst>
              <a:ext uri="{FF2B5EF4-FFF2-40B4-BE49-F238E27FC236}">
                <a16:creationId xmlns:a16="http://schemas.microsoft.com/office/drawing/2014/main" id="{F7C30159-84AD-4184-B12A-DB4D41544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86" y="1996084"/>
            <a:ext cx="2481957" cy="1784765"/>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2" name="CaixaDeTexto 21">
            <a:extLst>
              <a:ext uri="{FF2B5EF4-FFF2-40B4-BE49-F238E27FC236}">
                <a16:creationId xmlns:a16="http://schemas.microsoft.com/office/drawing/2014/main" id="{B9FD6E82-47F9-48E2-9DC2-17CB2A037C4F}"/>
              </a:ext>
            </a:extLst>
          </p:cNvPr>
          <p:cNvSpPr txBox="1"/>
          <p:nvPr/>
        </p:nvSpPr>
        <p:spPr>
          <a:xfrm>
            <a:off x="5263583" y="4696704"/>
            <a:ext cx="5363193"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
        <p:nvSpPr>
          <p:cNvPr id="23" name="CaixaDeTexto 22">
            <a:extLst>
              <a:ext uri="{FF2B5EF4-FFF2-40B4-BE49-F238E27FC236}">
                <a16:creationId xmlns:a16="http://schemas.microsoft.com/office/drawing/2014/main" id="{99E3E116-EE5D-4D6B-9867-A03342535631}"/>
              </a:ext>
            </a:extLst>
          </p:cNvPr>
          <p:cNvSpPr txBox="1"/>
          <p:nvPr/>
        </p:nvSpPr>
        <p:spPr>
          <a:xfrm>
            <a:off x="2303117" y="3859978"/>
            <a:ext cx="1682087" cy="191847"/>
          </a:xfrm>
          <a:prstGeom prst="rect">
            <a:avLst/>
          </a:prstGeom>
          <a:noFill/>
        </p:spPr>
        <p:txBody>
          <a:bodyPr wrap="square">
            <a:spAutoFit/>
          </a:bodyPr>
          <a:lstStyle/>
          <a:p>
            <a:pPr>
              <a:lnSpc>
                <a:spcPct val="115000"/>
              </a:lnSpc>
              <a:spcAft>
                <a:spcPts val="1000"/>
              </a:spcAft>
            </a:pPr>
            <a:r>
              <a:rPr lang="en-US" sz="600" dirty="0">
                <a:effectLst/>
                <a:latin typeface="Open Sans" panose="020B0606030504020204" pitchFamily="34" charset="0"/>
                <a:ea typeface="Open Sans" panose="020B0606030504020204" pitchFamily="34" charset="0"/>
                <a:cs typeface="Open Sans" panose="020B0606030504020204" pitchFamily="34" charset="0"/>
              </a:rPr>
              <a:t>© </a:t>
            </a:r>
            <a:r>
              <a:rPr lang="en-US" sz="600" u="none" strike="noStrike" dirty="0" err="1">
                <a:effectLst/>
                <a:latin typeface="Open Sans" panose="020B0606030504020204" pitchFamily="34" charset="0"/>
                <a:ea typeface="Open Sans" panose="020B0606030504020204" pitchFamily="34" charset="0"/>
                <a:cs typeface="Open Sans" panose="020B0606030504020204" pitchFamily="34" charset="0"/>
              </a:rPr>
              <a:t>Gettyimages</a:t>
            </a:r>
            <a:endParaRPr lang="pt-BR" sz="6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CaixaDeTexto 12">
            <a:extLst>
              <a:ext uri="{FF2B5EF4-FFF2-40B4-BE49-F238E27FC236}">
                <a16:creationId xmlns:a16="http://schemas.microsoft.com/office/drawing/2014/main" id="{7A720399-1AD5-DBC2-E1B7-E9F6AC1524EE}"/>
              </a:ext>
            </a:extLst>
          </p:cNvPr>
          <p:cNvSpPr txBox="1"/>
          <p:nvPr/>
        </p:nvSpPr>
        <p:spPr>
          <a:xfrm>
            <a:off x="3144160" y="2895665"/>
            <a:ext cx="3604982" cy="830997"/>
          </a:xfrm>
          <a:prstGeom prst="rect">
            <a:avLst/>
          </a:prstGeom>
          <a:noFill/>
        </p:spPr>
        <p:txBody>
          <a:bodyPr wrap="square">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Quais as consequências do uso de novas tecnologias armamentistas durante a 1° Guerra Mundial?</a:t>
            </a:r>
          </a:p>
        </p:txBody>
      </p:sp>
    </p:spTree>
    <p:extLst>
      <p:ext uri="{BB962C8B-B14F-4D97-AF65-F5344CB8AC3E}">
        <p14:creationId xmlns:p14="http://schemas.microsoft.com/office/powerpoint/2010/main" val="34079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1403648" y="-2773"/>
            <a:ext cx="6336704" cy="741056"/>
            <a:chOff x="1403648" y="-2773"/>
            <a:chExt cx="6336704" cy="741056"/>
          </a:xfrm>
        </p:grpSpPr>
        <p:sp>
          <p:nvSpPr>
            <p:cNvPr id="18" name="Retângulo 17"/>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19" name="Retângulo 18"/>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sym typeface="Arial"/>
              </a:endParaRPr>
            </a:p>
          </p:txBody>
        </p:sp>
      </p:grpSp>
      <p:sp>
        <p:nvSpPr>
          <p:cNvPr id="10" name="CaixaDeTexto 9"/>
          <p:cNvSpPr txBox="1"/>
          <p:nvPr/>
        </p:nvSpPr>
        <p:spPr>
          <a:xfrm>
            <a:off x="1403648" y="243746"/>
            <a:ext cx="6336704"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3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Materiais desta aula</a:t>
            </a:r>
          </a:p>
        </p:txBody>
      </p:sp>
      <p:sp>
        <p:nvSpPr>
          <p:cNvPr id="2" name="CaixaDeTexto 1"/>
          <p:cNvSpPr txBox="1"/>
          <p:nvPr/>
        </p:nvSpPr>
        <p:spPr>
          <a:xfrm>
            <a:off x="467544" y="1149174"/>
            <a:ext cx="7848872" cy="461665"/>
          </a:xfrm>
          <a:prstGeom prst="rect">
            <a:avLst/>
          </a:prstGeom>
          <a:noFill/>
        </p:spPr>
        <p:txBody>
          <a:bodyPr wrap="square" rtlCol="0">
            <a:spAutoFit/>
          </a:bodyPr>
          <a:lstStyle/>
          <a:p>
            <a:pPr marL="166688" marR="0" lvl="0" indent="-166688" algn="l" defTabSz="914400" rtl="0" eaLnBrk="1" fontAlgn="auto" latinLnBrk="0" hangingPunct="1">
              <a:lnSpc>
                <a:spcPct val="100000"/>
              </a:lnSpc>
              <a:spcBef>
                <a:spcPts val="0"/>
              </a:spcBef>
              <a:spcAft>
                <a:spcPts val="1200"/>
              </a:spcAft>
              <a:buClr>
                <a:srgbClr val="2E58A6"/>
              </a:buClr>
              <a:buSzPct val="130000"/>
              <a:buFont typeface="Arial" panose="020B0604020202020204" pitchFamily="34" charset="0"/>
              <a:buChar char="•"/>
              <a:tabLst/>
              <a:defRPr/>
            </a:pPr>
            <a:r>
              <a:rPr kumimoji="0" lang="pt-BR"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Efeitos sonoros: www.freesound.org. Para consultar toda a lista de efeitos, acesse: </a:t>
            </a:r>
            <a:br>
              <a:rPr kumimoji="0" lang="pt-BR"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r>
              <a:rPr kumimoji="0" lang="pt-BR"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https://freesound.org/people/Trilhas_Vanzolini/</a:t>
            </a:r>
            <a:r>
              <a:rPr kumimoji="0" lang="pt-BR" sz="1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downloaded_sounds</a:t>
            </a:r>
            <a:r>
              <a:rPr kumimoji="0" lang="pt-BR"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t>
            </a:r>
          </a:p>
        </p:txBody>
      </p:sp>
    </p:spTree>
    <p:extLst>
      <p:ext uri="{BB962C8B-B14F-4D97-AF65-F5344CB8AC3E}">
        <p14:creationId xmlns:p14="http://schemas.microsoft.com/office/powerpoint/2010/main" val="366649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EFE5ADF7-A2EE-44C5-8896-42B83743B768}"/>
              </a:ext>
            </a:extLst>
          </p:cNvPr>
          <p:cNvSpPr txBox="1"/>
          <p:nvPr/>
        </p:nvSpPr>
        <p:spPr>
          <a:xfrm>
            <a:off x="486834" y="1207329"/>
            <a:ext cx="627610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2E58A6"/>
                </a:solidFill>
                <a:effectLst/>
                <a:uLnTx/>
                <a:uFillTx/>
                <a:latin typeface="Open Sans" panose="020B0606030504020204" pitchFamily="34" charset="0"/>
                <a:ea typeface="Open Sans" panose="020B0606030504020204" pitchFamily="34" charset="0"/>
                <a:cs typeface="Open Sans" panose="020B0606030504020204" pitchFamily="34" charset="0"/>
              </a:rPr>
              <a:t>Habilidades do Currículo Paulista </a:t>
            </a:r>
          </a:p>
        </p:txBody>
      </p:sp>
      <p:sp>
        <p:nvSpPr>
          <p:cNvPr id="18" name="CaixaDeTexto 17">
            <a:extLst>
              <a:ext uri="{FF2B5EF4-FFF2-40B4-BE49-F238E27FC236}">
                <a16:creationId xmlns:a16="http://schemas.microsoft.com/office/drawing/2014/main" id="{B24FDEE3-87DD-4B16-BF52-1CE94280D83A}"/>
              </a:ext>
            </a:extLst>
          </p:cNvPr>
          <p:cNvSpPr txBox="1"/>
          <p:nvPr/>
        </p:nvSpPr>
        <p:spPr>
          <a:xfrm>
            <a:off x="465567" y="4519316"/>
            <a:ext cx="575448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Disponível em: https://efape.educacao.sp.gov.br/curriculopaulista/educacao-infantil-e-ensino-fundamental/materiais-de-apoio-2/</a:t>
            </a:r>
          </a:p>
        </p:txBody>
      </p:sp>
      <p:grpSp>
        <p:nvGrpSpPr>
          <p:cNvPr id="10" name="Grupo 12">
            <a:extLst>
              <a:ext uri="{FF2B5EF4-FFF2-40B4-BE49-F238E27FC236}">
                <a16:creationId xmlns:a16="http://schemas.microsoft.com/office/drawing/2014/main" id="{1DC9C28F-2DBF-4C22-9832-F430C54F66F3}"/>
              </a:ext>
            </a:extLst>
          </p:cNvPr>
          <p:cNvGrpSpPr/>
          <p:nvPr/>
        </p:nvGrpSpPr>
        <p:grpSpPr>
          <a:xfrm>
            <a:off x="1403648" y="-2774"/>
            <a:ext cx="6336704" cy="942427"/>
            <a:chOff x="1403648" y="-2773"/>
            <a:chExt cx="6336704" cy="741056"/>
          </a:xfrm>
        </p:grpSpPr>
        <p:sp>
          <p:nvSpPr>
            <p:cNvPr id="17" name="Retângulo 16">
              <a:extLst>
                <a:ext uri="{FF2B5EF4-FFF2-40B4-BE49-F238E27FC236}">
                  <a16:creationId xmlns:a16="http://schemas.microsoft.com/office/drawing/2014/main" id="{502CC674-2D13-4C6A-ADBD-4F5B68EC75DA}"/>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tângulo 18">
              <a:extLst>
                <a:ext uri="{FF2B5EF4-FFF2-40B4-BE49-F238E27FC236}">
                  <a16:creationId xmlns:a16="http://schemas.microsoft.com/office/drawing/2014/main" id="{D8E035E6-42E4-4F6F-9C10-4792C8BCE468}"/>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11">
            <a:extLst>
              <a:ext uri="{FF2B5EF4-FFF2-40B4-BE49-F238E27FC236}">
                <a16:creationId xmlns:a16="http://schemas.microsoft.com/office/drawing/2014/main" id="{C9FB2E33-241E-4A03-AF65-7822DB07F14A}"/>
              </a:ext>
            </a:extLst>
          </p:cNvPr>
          <p:cNvSpPr txBox="1"/>
          <p:nvPr/>
        </p:nvSpPr>
        <p:spPr>
          <a:xfrm>
            <a:off x="486835" y="1855449"/>
            <a:ext cx="7253518" cy="923330"/>
          </a:xfrm>
          <a:prstGeom prst="rect">
            <a:avLst/>
          </a:prstGeom>
          <a:noFill/>
        </p:spPr>
        <p:txBody>
          <a:bodyPr wrap="square">
            <a:spAutoFit/>
          </a:bodyPr>
          <a:lstStyle/>
          <a:p>
            <a:pPr algn="just"/>
            <a:r>
              <a:rPr lang="pt-BR" b="1" dirty="0">
                <a:latin typeface="Open Sans" panose="020B0606030504020204" pitchFamily="34" charset="0"/>
                <a:ea typeface="Open Sans" panose="020B0606030504020204" pitchFamily="34" charset="0"/>
                <a:cs typeface="Open Sans" panose="020B0606030504020204" pitchFamily="34" charset="0"/>
              </a:rPr>
              <a:t>(EF08HI23) </a:t>
            </a:r>
            <a:r>
              <a:rPr lang="pt-BR" dirty="0">
                <a:latin typeface="Open Sans" panose="020B0606030504020204" pitchFamily="34" charset="0"/>
                <a:ea typeface="Open Sans" panose="020B0606030504020204" pitchFamily="34" charset="0"/>
                <a:cs typeface="Open Sans" panose="020B0606030504020204" pitchFamily="34" charset="0"/>
              </a:rPr>
              <a:t>Estabelecer relações causais entre as ideologias raciais e o determinismo no contexto do imperialismo europeu e seus impactos na África e na Ásia.</a:t>
            </a:r>
          </a:p>
        </p:txBody>
      </p:sp>
      <p:sp>
        <p:nvSpPr>
          <p:cNvPr id="15" name="CaixaDeTexto 14">
            <a:extLst>
              <a:ext uri="{FF2B5EF4-FFF2-40B4-BE49-F238E27FC236}">
                <a16:creationId xmlns:a16="http://schemas.microsoft.com/office/drawing/2014/main" id="{4CCA930C-8FC6-567C-03D0-B63B2F4911D2}"/>
              </a:ext>
            </a:extLst>
          </p:cNvPr>
          <p:cNvSpPr txBox="1"/>
          <p:nvPr/>
        </p:nvSpPr>
        <p:spPr>
          <a:xfrm>
            <a:off x="1403648" y="266821"/>
            <a:ext cx="633670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 Guerra Mundial</a:t>
            </a:r>
          </a:p>
        </p:txBody>
      </p:sp>
      <p:sp>
        <p:nvSpPr>
          <p:cNvPr id="16" name="CaixaDeTexto 15">
            <a:extLst>
              <a:ext uri="{FF2B5EF4-FFF2-40B4-BE49-F238E27FC236}">
                <a16:creationId xmlns:a16="http://schemas.microsoft.com/office/drawing/2014/main" id="{511F5B6E-8416-1715-BC0E-C7FB9C433073}"/>
              </a:ext>
            </a:extLst>
          </p:cNvPr>
          <p:cNvSpPr txBox="1"/>
          <p:nvPr/>
        </p:nvSpPr>
        <p:spPr>
          <a:xfrm>
            <a:off x="465567" y="2973979"/>
            <a:ext cx="6856890" cy="923330"/>
          </a:xfrm>
          <a:prstGeom prst="rect">
            <a:avLst/>
          </a:prstGeom>
          <a:noFill/>
        </p:spPr>
        <p:txBody>
          <a:bodyPr wrap="square">
            <a:spAutoFit/>
          </a:bodyPr>
          <a:lstStyle/>
          <a:p>
            <a:pPr algn="just"/>
            <a:r>
              <a:rPr lang="pt-BR" b="1" dirty="0">
                <a:latin typeface="Open Sans" panose="020B0606030504020204" pitchFamily="34" charset="0"/>
                <a:ea typeface="Open Sans" panose="020B0606030504020204" pitchFamily="34" charset="0"/>
                <a:cs typeface="Open Sans" panose="020B0606030504020204" pitchFamily="34" charset="0"/>
              </a:rPr>
              <a:t>(EF09HI10) </a:t>
            </a:r>
            <a:r>
              <a:rPr lang="pt-BR" dirty="0">
                <a:latin typeface="Open Sans" panose="020B0606030504020204" pitchFamily="34" charset="0"/>
                <a:ea typeface="Open Sans" panose="020B0606030504020204" pitchFamily="34" charset="0"/>
                <a:cs typeface="Open Sans" panose="020B0606030504020204" pitchFamily="34" charset="0"/>
              </a:rPr>
              <a:t>Identificar e relacionar as dinâmicas do capitalismo e suas crises, os grandes conflitos mundiais, os conflitos vivenciados na Europa e as relações de poder entre as nações.</a:t>
            </a:r>
          </a:p>
        </p:txBody>
      </p:sp>
    </p:spTree>
    <p:extLst>
      <p:ext uri="{BB962C8B-B14F-4D97-AF65-F5344CB8AC3E}">
        <p14:creationId xmlns:p14="http://schemas.microsoft.com/office/powerpoint/2010/main" val="381188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1F4B7197-C0D7-41C0-823E-984ABDF37CA4}"/>
              </a:ext>
            </a:extLst>
          </p:cNvPr>
          <p:cNvSpPr txBox="1"/>
          <p:nvPr/>
        </p:nvSpPr>
        <p:spPr>
          <a:xfrm>
            <a:off x="3216990" y="1850356"/>
            <a:ext cx="3509742" cy="1077218"/>
          </a:xfrm>
          <a:prstGeom prst="rect">
            <a:avLst/>
          </a:prstGeom>
          <a:noFill/>
        </p:spPr>
        <p:txBody>
          <a:bodyPr wrap="square" rtlCol="0">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Na aula de hoje, vamos entender como se iniciou a Primeira Guerra Mundial e quais foram os desdobramentos causados por ela.</a:t>
            </a:r>
          </a:p>
        </p:txBody>
      </p:sp>
      <p:sp>
        <p:nvSpPr>
          <p:cNvPr id="12" name="CaixaDeTexto 11">
            <a:extLst>
              <a:ext uri="{FF2B5EF4-FFF2-40B4-BE49-F238E27FC236}">
                <a16:creationId xmlns:a16="http://schemas.microsoft.com/office/drawing/2014/main" id="{95DF1EBB-EE64-46DF-BC55-B87D6A3339A2}"/>
              </a:ext>
            </a:extLst>
          </p:cNvPr>
          <p:cNvSpPr txBox="1"/>
          <p:nvPr/>
        </p:nvSpPr>
        <p:spPr>
          <a:xfrm>
            <a:off x="3721639" y="3110600"/>
            <a:ext cx="3923070" cy="369332"/>
          </a:xfrm>
          <a:prstGeom prst="rect">
            <a:avLst/>
          </a:prstGeom>
          <a:noFill/>
        </p:spPr>
        <p:txBody>
          <a:bodyPr wrap="square">
            <a:spAutoFit/>
          </a:bodyPr>
          <a:lstStyle/>
          <a:p>
            <a:r>
              <a:rPr lang="pt-BR" b="1" dirty="0">
                <a:latin typeface="Open Sans" panose="020B0606030504020204" pitchFamily="34" charset="0"/>
                <a:ea typeface="Open Sans" panose="020B0606030504020204" pitchFamily="34" charset="0"/>
                <a:cs typeface="Open Sans" panose="020B0606030504020204" pitchFamily="34" charset="0"/>
              </a:rPr>
              <a:t>Bons Estudos!</a:t>
            </a:r>
          </a:p>
        </p:txBody>
      </p:sp>
      <p:pic>
        <p:nvPicPr>
          <p:cNvPr id="21" name="Imagem 20" descr="Mão de pessoa&#10;&#10;Descrição gerada automaticamente com confiança baixa">
            <a:extLst>
              <a:ext uri="{FF2B5EF4-FFF2-40B4-BE49-F238E27FC236}">
                <a16:creationId xmlns:a16="http://schemas.microsoft.com/office/drawing/2014/main" id="{F7C30159-84AD-4184-B12A-DB4D41544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47" y="1878841"/>
            <a:ext cx="2481957" cy="1784765"/>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2" name="CaixaDeTexto 21">
            <a:extLst>
              <a:ext uri="{FF2B5EF4-FFF2-40B4-BE49-F238E27FC236}">
                <a16:creationId xmlns:a16="http://schemas.microsoft.com/office/drawing/2014/main" id="{B9FD6E82-47F9-48E2-9DC2-17CB2A037C4F}"/>
              </a:ext>
            </a:extLst>
          </p:cNvPr>
          <p:cNvSpPr txBox="1"/>
          <p:nvPr/>
        </p:nvSpPr>
        <p:spPr>
          <a:xfrm>
            <a:off x="5263583" y="4696704"/>
            <a:ext cx="5363193"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sp>
        <p:nvSpPr>
          <p:cNvPr id="13" name="CaixaDeTexto 12">
            <a:extLst>
              <a:ext uri="{FF2B5EF4-FFF2-40B4-BE49-F238E27FC236}">
                <a16:creationId xmlns:a16="http://schemas.microsoft.com/office/drawing/2014/main" id="{F1A4E257-8F7E-CE58-71E0-8590374A5D39}"/>
              </a:ext>
            </a:extLst>
          </p:cNvPr>
          <p:cNvSpPr txBox="1"/>
          <p:nvPr/>
        </p:nvSpPr>
        <p:spPr>
          <a:xfrm>
            <a:off x="1976821" y="1156804"/>
            <a:ext cx="5323114" cy="369332"/>
          </a:xfrm>
          <a:prstGeom prst="rect">
            <a:avLst/>
          </a:prstGeom>
          <a:noFill/>
        </p:spPr>
        <p:txBody>
          <a:bodyPr wrap="square">
            <a:spAutoFit/>
          </a:bodyPr>
          <a:lstStyle/>
          <a:p>
            <a:pPr lvl="0" algn="ctr" defTabSz="914400">
              <a:defRPr/>
            </a:pPr>
            <a:r>
              <a:rPr lang="pt-BR"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Objetivo da Aula</a:t>
            </a:r>
          </a:p>
        </p:txBody>
      </p:sp>
      <p:sp>
        <p:nvSpPr>
          <p:cNvPr id="16" name="CaixaDeTexto 15">
            <a:extLst>
              <a:ext uri="{FF2B5EF4-FFF2-40B4-BE49-F238E27FC236}">
                <a16:creationId xmlns:a16="http://schemas.microsoft.com/office/drawing/2014/main" id="{B0D6DCE9-6FE9-4619-ABCA-6F59412F0D7B}"/>
              </a:ext>
            </a:extLst>
          </p:cNvPr>
          <p:cNvSpPr txBox="1"/>
          <p:nvPr/>
        </p:nvSpPr>
        <p:spPr>
          <a:xfrm>
            <a:off x="2375946" y="3750852"/>
            <a:ext cx="1682087" cy="191847"/>
          </a:xfrm>
          <a:prstGeom prst="rect">
            <a:avLst/>
          </a:prstGeom>
          <a:noFill/>
        </p:spPr>
        <p:txBody>
          <a:bodyPr wrap="square">
            <a:spAutoFit/>
          </a:bodyPr>
          <a:lstStyle/>
          <a:p>
            <a:pPr>
              <a:lnSpc>
                <a:spcPct val="115000"/>
              </a:lnSpc>
              <a:spcAft>
                <a:spcPts val="1000"/>
              </a:spcAft>
            </a:pPr>
            <a:r>
              <a:rPr lang="en-US" sz="600" dirty="0">
                <a:effectLst/>
                <a:latin typeface="Open Sans" panose="020B0606030504020204" pitchFamily="34" charset="0"/>
                <a:ea typeface="Open Sans" panose="020B0606030504020204" pitchFamily="34" charset="0"/>
                <a:cs typeface="Open Sans" panose="020B0606030504020204" pitchFamily="34" charset="0"/>
              </a:rPr>
              <a:t>© </a:t>
            </a:r>
            <a:r>
              <a:rPr lang="en-US" sz="600" u="none" strike="noStrike" dirty="0">
                <a:effectLst/>
                <a:latin typeface="Open Sans" panose="020B0606030504020204" pitchFamily="34" charset="0"/>
                <a:ea typeface="Open Sans" panose="020B0606030504020204" pitchFamily="34" charset="0"/>
                <a:cs typeface="Open Sans" panose="020B0606030504020204" pitchFamily="34" charset="0"/>
              </a:rPr>
              <a:t>Getty Images</a:t>
            </a:r>
            <a:endParaRPr lang="pt-BR" sz="600" dirty="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upo 12">
            <a:extLst>
              <a:ext uri="{FF2B5EF4-FFF2-40B4-BE49-F238E27FC236}">
                <a16:creationId xmlns:a16="http://schemas.microsoft.com/office/drawing/2014/main" id="{D4B95888-AA3B-45F2-84BA-8491444FE0C5}"/>
              </a:ext>
            </a:extLst>
          </p:cNvPr>
          <p:cNvGrpSpPr/>
          <p:nvPr/>
        </p:nvGrpSpPr>
        <p:grpSpPr>
          <a:xfrm>
            <a:off x="1403648" y="-2773"/>
            <a:ext cx="6336704" cy="741056"/>
            <a:chOff x="1403648" y="-2773"/>
            <a:chExt cx="6336704" cy="741056"/>
          </a:xfrm>
        </p:grpSpPr>
        <p:sp>
          <p:nvSpPr>
            <p:cNvPr id="23" name="Retângulo 22">
              <a:extLst>
                <a:ext uri="{FF2B5EF4-FFF2-40B4-BE49-F238E27FC236}">
                  <a16:creationId xmlns:a16="http://schemas.microsoft.com/office/drawing/2014/main" id="{C8D6852F-AAE2-4D1A-A886-6B3E7BB52AB0}"/>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tângulo 23">
              <a:extLst>
                <a:ext uri="{FF2B5EF4-FFF2-40B4-BE49-F238E27FC236}">
                  <a16:creationId xmlns:a16="http://schemas.microsoft.com/office/drawing/2014/main" id="{8C54A398-C274-4623-8B5C-2CDE10B17210}"/>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5" name="CaixaDeTexto 24">
            <a:extLst>
              <a:ext uri="{FF2B5EF4-FFF2-40B4-BE49-F238E27FC236}">
                <a16:creationId xmlns:a16="http://schemas.microsoft.com/office/drawing/2014/main" id="{09BBF554-6661-482D-8FD1-E3A7FBCB19E6}"/>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89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ixaDeTexto 25">
            <a:extLst>
              <a:ext uri="{FF2B5EF4-FFF2-40B4-BE49-F238E27FC236}">
                <a16:creationId xmlns:a16="http://schemas.microsoft.com/office/drawing/2014/main" id="{B1D6A377-BAA4-9410-C93F-BCEE0B717ADE}"/>
              </a:ext>
            </a:extLst>
          </p:cNvPr>
          <p:cNvSpPr txBox="1"/>
          <p:nvPr/>
        </p:nvSpPr>
        <p:spPr>
          <a:xfrm>
            <a:off x="658920" y="860508"/>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A Belle Époque e o Neocolonialismo</a:t>
            </a:r>
          </a:p>
        </p:txBody>
      </p:sp>
      <p:pic>
        <p:nvPicPr>
          <p:cNvPr id="9" name="Imagem 8" descr="Imagem digital fictícia de personagem de desenho animado&#10;&#10;Descrição gerada automaticamente com confiança média">
            <a:extLst>
              <a:ext uri="{FF2B5EF4-FFF2-40B4-BE49-F238E27FC236}">
                <a16:creationId xmlns:a16="http://schemas.microsoft.com/office/drawing/2014/main" id="{16A557A4-3C69-47D8-BD7E-651D81D3C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08" y="1543019"/>
            <a:ext cx="2649588" cy="2914652"/>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0" name="CaixaDeTexto 9">
            <a:extLst>
              <a:ext uri="{FF2B5EF4-FFF2-40B4-BE49-F238E27FC236}">
                <a16:creationId xmlns:a16="http://schemas.microsoft.com/office/drawing/2014/main" id="{655FC8F1-9345-44E7-9091-FBCDC5F67E24}"/>
              </a:ext>
            </a:extLst>
          </p:cNvPr>
          <p:cNvSpPr txBox="1"/>
          <p:nvPr/>
        </p:nvSpPr>
        <p:spPr>
          <a:xfrm>
            <a:off x="838908" y="4465951"/>
            <a:ext cx="2132194" cy="507831"/>
          </a:xfrm>
          <a:prstGeom prst="rect">
            <a:avLst/>
          </a:prstGeom>
          <a:noFill/>
        </p:spPr>
        <p:txBody>
          <a:bodyPr wrap="square">
            <a:spAutoFit/>
          </a:bodyPr>
          <a:lstStyle/>
          <a:p>
            <a:pPr algn="ctr"/>
            <a:r>
              <a:rPr lang="pt-BR" sz="900" b="0" i="1" dirty="0">
                <a:effectLst/>
                <a:latin typeface="Open Sans" panose="020B0606030504020204" pitchFamily="34" charset="0"/>
                <a:ea typeface="Open Sans" panose="020B0606030504020204" pitchFamily="34" charset="0"/>
                <a:cs typeface="Open Sans" panose="020B0606030504020204" pitchFamily="34" charset="0"/>
              </a:rPr>
              <a:t>Dança no Moulin Rouge</a:t>
            </a:r>
            <a:r>
              <a:rPr lang="pt-BR" sz="900" b="0" i="0" dirty="0">
                <a:effectLst/>
                <a:latin typeface="Open Sans" panose="020B0606030504020204" pitchFamily="34" charset="0"/>
                <a:ea typeface="Open Sans" panose="020B0606030504020204" pitchFamily="34" charset="0"/>
                <a:cs typeface="Open Sans" panose="020B0606030504020204" pitchFamily="34" charset="0"/>
              </a:rPr>
              <a:t> (1890), de </a:t>
            </a:r>
            <a:r>
              <a:rPr lang="pt-BR" sz="900" b="0" i="0" u="none" strike="noStrike" dirty="0">
                <a:effectLst/>
                <a:latin typeface="Open Sans" panose="020B0606030504020204" pitchFamily="34" charset="0"/>
                <a:ea typeface="Open Sans" panose="020B0606030504020204" pitchFamily="34" charset="0"/>
                <a:cs typeface="Open Sans" panose="020B0606030504020204" pitchFamily="34" charset="0"/>
              </a:rPr>
              <a:t>Henri de Toulouse-Lautrec</a:t>
            </a:r>
            <a:r>
              <a:rPr lang="pt-BR" sz="900" b="0" i="0" dirty="0">
                <a:effectLst/>
                <a:latin typeface="Open Sans" panose="020B0606030504020204" pitchFamily="34" charset="0"/>
                <a:ea typeface="Open Sans" panose="020B0606030504020204" pitchFamily="34" charset="0"/>
                <a:cs typeface="Open Sans" panose="020B0606030504020204" pitchFamily="34" charset="0"/>
              </a:rPr>
              <a:t>, Museu de Arte de Filadélfia.</a:t>
            </a:r>
            <a:endParaRPr lang="pt-BR" sz="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Imagem 10" descr="Imagem em preto e branco de homem com arma na mão&#10;&#10;Descrição gerada automaticamente com confiança média">
            <a:extLst>
              <a:ext uri="{FF2B5EF4-FFF2-40B4-BE49-F238E27FC236}">
                <a16:creationId xmlns:a16="http://schemas.microsoft.com/office/drawing/2014/main" id="{B31BEFD4-6289-45C9-A4F2-8E8941EDA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362" y="1534738"/>
            <a:ext cx="2541984" cy="2922933"/>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2" name="CaixaDeTexto 11">
            <a:extLst>
              <a:ext uri="{FF2B5EF4-FFF2-40B4-BE49-F238E27FC236}">
                <a16:creationId xmlns:a16="http://schemas.microsoft.com/office/drawing/2014/main" id="{B8B3CD83-A302-44F4-9EDF-B0538AEEB192}"/>
              </a:ext>
            </a:extLst>
          </p:cNvPr>
          <p:cNvSpPr txBox="1"/>
          <p:nvPr/>
        </p:nvSpPr>
        <p:spPr>
          <a:xfrm>
            <a:off x="4219628" y="4538214"/>
            <a:ext cx="2132194" cy="230832"/>
          </a:xfrm>
          <a:prstGeom prst="rect">
            <a:avLst/>
          </a:prstGeom>
          <a:noFill/>
        </p:spPr>
        <p:txBody>
          <a:bodyPr wrap="square">
            <a:spAutoFit/>
          </a:bodyPr>
          <a:lstStyle/>
          <a:p>
            <a:pPr algn="ctr"/>
            <a:r>
              <a:rPr lang="pt-BR" sz="900" dirty="0">
                <a:latin typeface="Open Sans" panose="020B0606030504020204" pitchFamily="34" charset="0"/>
                <a:ea typeface="Open Sans" panose="020B0606030504020204" pitchFamily="34" charset="0"/>
                <a:cs typeface="Open Sans" panose="020B0606030504020204" pitchFamily="34" charset="0"/>
              </a:rPr>
              <a:t>O Colosso de Rhodes, 1892.</a:t>
            </a:r>
          </a:p>
        </p:txBody>
      </p:sp>
      <p:sp>
        <p:nvSpPr>
          <p:cNvPr id="16" name="CaixaDeTexto 15">
            <a:extLst>
              <a:ext uri="{FF2B5EF4-FFF2-40B4-BE49-F238E27FC236}">
                <a16:creationId xmlns:a16="http://schemas.microsoft.com/office/drawing/2014/main" id="{F4CBD18C-E1AE-48C5-9483-38F9A5438721}"/>
              </a:ext>
            </a:extLst>
          </p:cNvPr>
          <p:cNvSpPr txBox="1"/>
          <p:nvPr/>
        </p:nvSpPr>
        <p:spPr>
          <a:xfrm>
            <a:off x="6860417" y="2183353"/>
            <a:ext cx="144467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600" b="0" dirty="0">
                <a:latin typeface="Open Sans" panose="020B0606030504020204" pitchFamily="34" charset="0"/>
                <a:ea typeface="Open Sans" panose="020B0606030504020204" pitchFamily="34" charset="0"/>
                <a:cs typeface="Open Sans" panose="020B0606030504020204" pitchFamily="34" charset="0"/>
              </a:rPr>
              <a:t>https://pt.m.wikipedia.org/wiki/Ficheiro:Punch_Rhodes_Colossus.png</a:t>
            </a:r>
            <a:endParaRPr lang="pt-BR" sz="600" b="0" i="0" dirty="0">
              <a:solidFill>
                <a:srgbClr val="080808"/>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0" name="CaixaDeTexto 19">
            <a:extLst>
              <a:ext uri="{FF2B5EF4-FFF2-40B4-BE49-F238E27FC236}">
                <a16:creationId xmlns:a16="http://schemas.microsoft.com/office/drawing/2014/main" id="{B21A681F-AEA4-4321-AE7B-498DAFD01C3D}"/>
              </a:ext>
            </a:extLst>
          </p:cNvPr>
          <p:cNvSpPr txBox="1"/>
          <p:nvPr/>
        </p:nvSpPr>
        <p:spPr>
          <a:xfrm>
            <a:off x="6815563" y="1946910"/>
            <a:ext cx="1575078" cy="276999"/>
          </a:xfrm>
          <a:prstGeom prst="rect">
            <a:avLst/>
          </a:prstGeom>
          <a:noFill/>
        </p:spPr>
        <p:txBody>
          <a:bodyPr wrap="square">
            <a:spAutoFit/>
          </a:bodyPr>
          <a:lstStyle/>
          <a:p>
            <a:pPr algn="ctr"/>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https://pt.wikipedia.org/wiki/Ficheiro:Henri_de_Toulouse-Lautrec_005.jpg</a:t>
            </a:r>
            <a:endParaRPr lang="pt-BR" sz="600" dirty="0"/>
          </a:p>
        </p:txBody>
      </p:sp>
      <p:grpSp>
        <p:nvGrpSpPr>
          <p:cNvPr id="13" name="Grupo 12">
            <a:extLst>
              <a:ext uri="{FF2B5EF4-FFF2-40B4-BE49-F238E27FC236}">
                <a16:creationId xmlns:a16="http://schemas.microsoft.com/office/drawing/2014/main" id="{68BD2D5A-920B-4C2C-8683-7B73FB3B0295}"/>
              </a:ext>
            </a:extLst>
          </p:cNvPr>
          <p:cNvGrpSpPr/>
          <p:nvPr/>
        </p:nvGrpSpPr>
        <p:grpSpPr>
          <a:xfrm>
            <a:off x="1403648" y="-2773"/>
            <a:ext cx="6336704" cy="741056"/>
            <a:chOff x="1403648" y="-2773"/>
            <a:chExt cx="6336704" cy="741056"/>
          </a:xfrm>
        </p:grpSpPr>
        <p:sp>
          <p:nvSpPr>
            <p:cNvPr id="15" name="Retângulo 14">
              <a:extLst>
                <a:ext uri="{FF2B5EF4-FFF2-40B4-BE49-F238E27FC236}">
                  <a16:creationId xmlns:a16="http://schemas.microsoft.com/office/drawing/2014/main" id="{D2608A65-2A21-4BBD-AB6D-33F4DF7EF8F4}"/>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tângulo 20">
              <a:extLst>
                <a:ext uri="{FF2B5EF4-FFF2-40B4-BE49-F238E27FC236}">
                  <a16:creationId xmlns:a16="http://schemas.microsoft.com/office/drawing/2014/main" id="{C4060707-02B8-4F57-B01D-391F764A4DB0}"/>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CaixaDeTexto 21">
            <a:extLst>
              <a:ext uri="{FF2B5EF4-FFF2-40B4-BE49-F238E27FC236}">
                <a16:creationId xmlns:a16="http://schemas.microsoft.com/office/drawing/2014/main" id="{88C079AB-53A2-4762-A0DD-54681B7E2A91}"/>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869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9E344978-DCD4-7B4F-4671-98068D421339}"/>
              </a:ext>
            </a:extLst>
          </p:cNvPr>
          <p:cNvSpPr txBox="1"/>
          <p:nvPr/>
        </p:nvSpPr>
        <p:spPr>
          <a:xfrm>
            <a:off x="2286001" y="1536676"/>
            <a:ext cx="4417142" cy="3046988"/>
          </a:xfrm>
          <a:prstGeom prst="rect">
            <a:avLst/>
          </a:prstGeom>
          <a:noFill/>
        </p:spPr>
        <p:txBody>
          <a:bodyPr wrap="square">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A ocupação europeia na África encontrou resistência por parte das sociedades africanas. Esses movimentos de resistência eram organizados, tanto por povos que possuíam um governo centralizado como por aqueles que tinham outras formas políticas de organização. Esta resistência foi permeada por lutas e conflitos que tentaram impedir a colonização europeia, embora a ofensiva dos países europeus tenha obtido sucesso devido a suas tecnologias bélicas e de comunicação.</a:t>
            </a:r>
          </a:p>
        </p:txBody>
      </p:sp>
      <p:pic>
        <p:nvPicPr>
          <p:cNvPr id="22" name="Imagem 21" descr="Imagem em preto e branco de homem com arma na mão&#10;&#10;Descrição gerada automaticamente com confiança média">
            <a:extLst>
              <a:ext uri="{FF2B5EF4-FFF2-40B4-BE49-F238E27FC236}">
                <a16:creationId xmlns:a16="http://schemas.microsoft.com/office/drawing/2014/main" id="{3B3277A1-69FF-81F0-C67E-3A8A1EA99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94" y="1629733"/>
            <a:ext cx="1637193" cy="2122210"/>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3" name="CaixaDeTexto 22">
            <a:extLst>
              <a:ext uri="{FF2B5EF4-FFF2-40B4-BE49-F238E27FC236}">
                <a16:creationId xmlns:a16="http://schemas.microsoft.com/office/drawing/2014/main" id="{ABA7C6CE-B738-5E54-ECFB-8628BBE73AC5}"/>
              </a:ext>
            </a:extLst>
          </p:cNvPr>
          <p:cNvSpPr txBox="1"/>
          <p:nvPr/>
        </p:nvSpPr>
        <p:spPr>
          <a:xfrm>
            <a:off x="526993" y="3903178"/>
            <a:ext cx="1637193" cy="461665"/>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 https://pt.wikipedia.org/wiki/Partilha_de_%C3%81frica#/media/Ficheiro:Punch_Rhodes_Colossus.png </a:t>
            </a:r>
          </a:p>
        </p:txBody>
      </p:sp>
      <p:sp>
        <p:nvSpPr>
          <p:cNvPr id="24" name="CaixaDeTexto 23">
            <a:extLst>
              <a:ext uri="{FF2B5EF4-FFF2-40B4-BE49-F238E27FC236}">
                <a16:creationId xmlns:a16="http://schemas.microsoft.com/office/drawing/2014/main" id="{0C040AA7-912B-D490-7C02-C35F9C69D01B}"/>
              </a:ext>
            </a:extLst>
          </p:cNvPr>
          <p:cNvSpPr txBox="1"/>
          <p:nvPr/>
        </p:nvSpPr>
        <p:spPr>
          <a:xfrm>
            <a:off x="1591977" y="1009489"/>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Neocolonialismo e a partilha da África</a:t>
            </a:r>
          </a:p>
        </p:txBody>
      </p:sp>
      <p:sp>
        <p:nvSpPr>
          <p:cNvPr id="11" name="CaixaDeTexto 10">
            <a:extLst>
              <a:ext uri="{FF2B5EF4-FFF2-40B4-BE49-F238E27FC236}">
                <a16:creationId xmlns:a16="http://schemas.microsoft.com/office/drawing/2014/main" id="{E7816BCA-2B79-CE27-7673-13322D614633}"/>
              </a:ext>
            </a:extLst>
          </p:cNvPr>
          <p:cNvSpPr txBox="1"/>
          <p:nvPr/>
        </p:nvSpPr>
        <p:spPr>
          <a:xfrm>
            <a:off x="2164186" y="4504066"/>
            <a:ext cx="4675066" cy="184666"/>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 Currículo em Ação - História - Ensino Fundamental - Caderno do Professor 1° Semestre , Volume 1 – Página  255. </a:t>
            </a:r>
          </a:p>
        </p:txBody>
      </p:sp>
      <p:grpSp>
        <p:nvGrpSpPr>
          <p:cNvPr id="12" name="Grupo 12">
            <a:extLst>
              <a:ext uri="{FF2B5EF4-FFF2-40B4-BE49-F238E27FC236}">
                <a16:creationId xmlns:a16="http://schemas.microsoft.com/office/drawing/2014/main" id="{C6DA485E-4825-47D6-8DA6-74606CAEEA87}"/>
              </a:ext>
            </a:extLst>
          </p:cNvPr>
          <p:cNvGrpSpPr/>
          <p:nvPr/>
        </p:nvGrpSpPr>
        <p:grpSpPr>
          <a:xfrm>
            <a:off x="1403648" y="-2773"/>
            <a:ext cx="6336704" cy="741056"/>
            <a:chOff x="1403648" y="-2773"/>
            <a:chExt cx="6336704" cy="741056"/>
          </a:xfrm>
        </p:grpSpPr>
        <p:sp>
          <p:nvSpPr>
            <p:cNvPr id="13" name="Retângulo 12">
              <a:extLst>
                <a:ext uri="{FF2B5EF4-FFF2-40B4-BE49-F238E27FC236}">
                  <a16:creationId xmlns:a16="http://schemas.microsoft.com/office/drawing/2014/main" id="{3AAAF01C-A46D-4CEF-AEF3-447DBA5D7729}"/>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tângulo 15">
              <a:extLst>
                <a:ext uri="{FF2B5EF4-FFF2-40B4-BE49-F238E27FC236}">
                  <a16:creationId xmlns:a16="http://schemas.microsoft.com/office/drawing/2014/main" id="{B1C307B9-DF7F-4471-B13A-8CAE0DD57FB4}"/>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CaixaDeTexto 19">
            <a:extLst>
              <a:ext uri="{FF2B5EF4-FFF2-40B4-BE49-F238E27FC236}">
                <a16:creationId xmlns:a16="http://schemas.microsoft.com/office/drawing/2014/main" id="{A58D1C2B-6AEF-4C57-B313-231E74489F24}"/>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5345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2">
            <a:extLst>
              <a:ext uri="{FF2B5EF4-FFF2-40B4-BE49-F238E27FC236}">
                <a16:creationId xmlns:a16="http://schemas.microsoft.com/office/drawing/2014/main" id="{15BA76B9-BC1B-4E49-92FD-8C8009B6FE0F}"/>
              </a:ext>
            </a:extLst>
          </p:cNvPr>
          <p:cNvGrpSpPr/>
          <p:nvPr/>
        </p:nvGrpSpPr>
        <p:grpSpPr>
          <a:xfrm>
            <a:off x="1403648" y="-2773"/>
            <a:ext cx="6336704" cy="741056"/>
            <a:chOff x="1403648" y="-2773"/>
            <a:chExt cx="6336704" cy="741056"/>
          </a:xfrm>
        </p:grpSpPr>
        <p:sp>
          <p:nvSpPr>
            <p:cNvPr id="18" name="Retângulo 17">
              <a:extLst>
                <a:ext uri="{FF2B5EF4-FFF2-40B4-BE49-F238E27FC236}">
                  <a16:creationId xmlns:a16="http://schemas.microsoft.com/office/drawing/2014/main" id="{0637D495-223F-4961-8326-F26C4D033D40}"/>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tângulo 18">
              <a:extLst>
                <a:ext uri="{FF2B5EF4-FFF2-40B4-BE49-F238E27FC236}">
                  <a16:creationId xmlns:a16="http://schemas.microsoft.com/office/drawing/2014/main" id="{013E6D7F-F382-40E4-BBDB-1FD05BD85FDA}"/>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CaixaDeTexto 13">
            <a:extLst>
              <a:ext uri="{FF2B5EF4-FFF2-40B4-BE49-F238E27FC236}">
                <a16:creationId xmlns:a16="http://schemas.microsoft.com/office/drawing/2014/main" id="{A9B6B903-A06C-D527-8CCE-BF304A488A6F}"/>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CaixaDeTexto 23">
            <a:extLst>
              <a:ext uri="{FF2B5EF4-FFF2-40B4-BE49-F238E27FC236}">
                <a16:creationId xmlns:a16="http://schemas.microsoft.com/office/drawing/2014/main" id="{0C040AA7-912B-D490-7C02-C35F9C69D01B}"/>
              </a:ext>
            </a:extLst>
          </p:cNvPr>
          <p:cNvSpPr txBox="1"/>
          <p:nvPr/>
        </p:nvSpPr>
        <p:spPr>
          <a:xfrm>
            <a:off x="996892" y="1853444"/>
            <a:ext cx="2039614" cy="338554"/>
          </a:xfrm>
          <a:prstGeom prst="rect">
            <a:avLst/>
          </a:prstGeom>
          <a:noFill/>
        </p:spPr>
        <p:txBody>
          <a:bodyPr wrap="square" rtlCol="0">
            <a:spAutoFit/>
          </a:bodyPr>
          <a:lstStyle/>
          <a:p>
            <a:pPr algn="ctr"/>
            <a:r>
              <a:rPr lang="pt-BR"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Tríplice Aliança</a:t>
            </a:r>
          </a:p>
        </p:txBody>
      </p:sp>
      <p:sp>
        <p:nvSpPr>
          <p:cNvPr id="10" name="CaixaDeTexto 9">
            <a:extLst>
              <a:ext uri="{FF2B5EF4-FFF2-40B4-BE49-F238E27FC236}">
                <a16:creationId xmlns:a16="http://schemas.microsoft.com/office/drawing/2014/main" id="{E32F9B02-D367-657F-C013-0795780FDC26}"/>
              </a:ext>
            </a:extLst>
          </p:cNvPr>
          <p:cNvSpPr txBox="1"/>
          <p:nvPr/>
        </p:nvSpPr>
        <p:spPr>
          <a:xfrm>
            <a:off x="6839252" y="2276287"/>
            <a:ext cx="1821543" cy="184666"/>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https://pt.wikipedia.org/wiki/Neocolonialismo</a:t>
            </a:r>
          </a:p>
        </p:txBody>
      </p:sp>
      <p:sp>
        <p:nvSpPr>
          <p:cNvPr id="12" name="CaixaDeTexto 11">
            <a:extLst>
              <a:ext uri="{FF2B5EF4-FFF2-40B4-BE49-F238E27FC236}">
                <a16:creationId xmlns:a16="http://schemas.microsoft.com/office/drawing/2014/main" id="{17CA4918-172C-CDA5-2F37-078F796DDD36}"/>
              </a:ext>
            </a:extLst>
          </p:cNvPr>
          <p:cNvSpPr txBox="1"/>
          <p:nvPr/>
        </p:nvSpPr>
        <p:spPr>
          <a:xfrm>
            <a:off x="1504892" y="1027907"/>
            <a:ext cx="5819486" cy="369332"/>
          </a:xfrm>
          <a:prstGeom prst="rect">
            <a:avLst/>
          </a:prstGeom>
          <a:noFill/>
        </p:spPr>
        <p:txBody>
          <a:bodyPr wrap="square" rtlCol="0">
            <a:spAutoFit/>
          </a:bodyPr>
          <a:lstStyle/>
          <a:p>
            <a:pPr algn="ctr"/>
            <a:r>
              <a:rPr lang="pt-BR"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Paz Armada e a Política de Alianças</a:t>
            </a:r>
          </a:p>
        </p:txBody>
      </p:sp>
      <p:sp>
        <p:nvSpPr>
          <p:cNvPr id="13" name="CaixaDeTexto 12">
            <a:extLst>
              <a:ext uri="{FF2B5EF4-FFF2-40B4-BE49-F238E27FC236}">
                <a16:creationId xmlns:a16="http://schemas.microsoft.com/office/drawing/2014/main" id="{EA6F3F24-3291-D2EA-3F25-B6D533A418E3}"/>
              </a:ext>
            </a:extLst>
          </p:cNvPr>
          <p:cNvSpPr txBox="1"/>
          <p:nvPr/>
        </p:nvSpPr>
        <p:spPr>
          <a:xfrm>
            <a:off x="4248092" y="1847824"/>
            <a:ext cx="2039614" cy="338554"/>
          </a:xfrm>
          <a:prstGeom prst="rect">
            <a:avLst/>
          </a:prstGeom>
          <a:noFill/>
        </p:spPr>
        <p:txBody>
          <a:bodyPr wrap="square" rtlCol="0">
            <a:spAutoFit/>
          </a:bodyPr>
          <a:lstStyle/>
          <a:p>
            <a:pPr algn="ctr"/>
            <a:r>
              <a:rPr lang="pt-BR"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Tríplice Entente</a:t>
            </a:r>
          </a:p>
        </p:txBody>
      </p:sp>
      <p:sp>
        <p:nvSpPr>
          <p:cNvPr id="16" name="CaixaDeTexto 15">
            <a:extLst>
              <a:ext uri="{FF2B5EF4-FFF2-40B4-BE49-F238E27FC236}">
                <a16:creationId xmlns:a16="http://schemas.microsoft.com/office/drawing/2014/main" id="{7EC32FA9-997C-9CAD-A905-5367D9D2EA6C}"/>
              </a:ext>
            </a:extLst>
          </p:cNvPr>
          <p:cNvSpPr txBox="1"/>
          <p:nvPr/>
        </p:nvSpPr>
        <p:spPr>
          <a:xfrm>
            <a:off x="996892" y="2273530"/>
            <a:ext cx="2039614" cy="338554"/>
          </a:xfrm>
          <a:prstGeom prst="rect">
            <a:avLst/>
          </a:prstGeom>
          <a:noFill/>
        </p:spPr>
        <p:txBody>
          <a:bodyPr wrap="square" rtlCol="0">
            <a:spAutoFit/>
          </a:bodyP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Alemanha</a:t>
            </a:r>
          </a:p>
        </p:txBody>
      </p:sp>
      <p:sp>
        <p:nvSpPr>
          <p:cNvPr id="20" name="CaixaDeTexto 19">
            <a:extLst>
              <a:ext uri="{FF2B5EF4-FFF2-40B4-BE49-F238E27FC236}">
                <a16:creationId xmlns:a16="http://schemas.microsoft.com/office/drawing/2014/main" id="{ECD3F3C3-96AB-B39D-F202-FE96BF76CBD8}"/>
              </a:ext>
            </a:extLst>
          </p:cNvPr>
          <p:cNvSpPr txBox="1"/>
          <p:nvPr/>
        </p:nvSpPr>
        <p:spPr>
          <a:xfrm>
            <a:off x="996892" y="2653697"/>
            <a:ext cx="2039614" cy="338554"/>
          </a:xfrm>
          <a:prstGeom prst="rect">
            <a:avLst/>
          </a:prstGeom>
          <a:noFill/>
        </p:spPr>
        <p:txBody>
          <a:bodyPr wrap="square" rtlCol="0">
            <a:spAutoFit/>
          </a:bodyP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Áustria- Hungria</a:t>
            </a:r>
          </a:p>
        </p:txBody>
      </p:sp>
      <p:sp>
        <p:nvSpPr>
          <p:cNvPr id="21" name="CaixaDeTexto 20">
            <a:extLst>
              <a:ext uri="{FF2B5EF4-FFF2-40B4-BE49-F238E27FC236}">
                <a16:creationId xmlns:a16="http://schemas.microsoft.com/office/drawing/2014/main" id="{EA3E0C52-8618-0A14-A047-7DCBF133A190}"/>
              </a:ext>
            </a:extLst>
          </p:cNvPr>
          <p:cNvSpPr txBox="1"/>
          <p:nvPr/>
        </p:nvSpPr>
        <p:spPr>
          <a:xfrm>
            <a:off x="996892" y="3061331"/>
            <a:ext cx="2039614" cy="338554"/>
          </a:xfrm>
          <a:prstGeom prst="rect">
            <a:avLst/>
          </a:prstGeom>
          <a:noFill/>
        </p:spPr>
        <p:txBody>
          <a:bodyPr wrap="square" rtlCol="0">
            <a:spAutoFit/>
          </a:bodyP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Itália</a:t>
            </a:r>
          </a:p>
        </p:txBody>
      </p:sp>
      <p:sp>
        <p:nvSpPr>
          <p:cNvPr id="25" name="CaixaDeTexto 24">
            <a:extLst>
              <a:ext uri="{FF2B5EF4-FFF2-40B4-BE49-F238E27FC236}">
                <a16:creationId xmlns:a16="http://schemas.microsoft.com/office/drawing/2014/main" id="{A349675B-B1C1-259A-9DE8-E53996E7E722}"/>
              </a:ext>
            </a:extLst>
          </p:cNvPr>
          <p:cNvSpPr txBox="1"/>
          <p:nvPr/>
        </p:nvSpPr>
        <p:spPr>
          <a:xfrm>
            <a:off x="4124721" y="2247249"/>
            <a:ext cx="2039614" cy="338554"/>
          </a:xfrm>
          <a:prstGeom prst="rect">
            <a:avLst/>
          </a:prstGeom>
          <a:noFill/>
        </p:spPr>
        <p:txBody>
          <a:bodyPr wrap="square" rtlCol="0">
            <a:spAutoFit/>
          </a:bodyP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França</a:t>
            </a:r>
          </a:p>
        </p:txBody>
      </p:sp>
      <p:sp>
        <p:nvSpPr>
          <p:cNvPr id="26" name="CaixaDeTexto 25">
            <a:extLst>
              <a:ext uri="{FF2B5EF4-FFF2-40B4-BE49-F238E27FC236}">
                <a16:creationId xmlns:a16="http://schemas.microsoft.com/office/drawing/2014/main" id="{CAA911DD-986D-194F-3757-890B4B0B7F90}"/>
              </a:ext>
            </a:extLst>
          </p:cNvPr>
          <p:cNvSpPr txBox="1"/>
          <p:nvPr/>
        </p:nvSpPr>
        <p:spPr>
          <a:xfrm>
            <a:off x="4124721" y="2630230"/>
            <a:ext cx="2039614" cy="338554"/>
          </a:xfrm>
          <a:prstGeom prst="rect">
            <a:avLst/>
          </a:prstGeom>
          <a:noFill/>
        </p:spPr>
        <p:txBody>
          <a:bodyPr wrap="square" rtlCol="0">
            <a:spAutoFit/>
          </a:bodyP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Rússia</a:t>
            </a:r>
          </a:p>
        </p:txBody>
      </p:sp>
      <p:sp>
        <p:nvSpPr>
          <p:cNvPr id="27" name="CaixaDeTexto 26">
            <a:extLst>
              <a:ext uri="{FF2B5EF4-FFF2-40B4-BE49-F238E27FC236}">
                <a16:creationId xmlns:a16="http://schemas.microsoft.com/office/drawing/2014/main" id="{A2F48B6B-8A53-6407-2FF7-F22C6C1B5AD6}"/>
              </a:ext>
            </a:extLst>
          </p:cNvPr>
          <p:cNvSpPr txBox="1"/>
          <p:nvPr/>
        </p:nvSpPr>
        <p:spPr>
          <a:xfrm>
            <a:off x="4124721" y="3013211"/>
            <a:ext cx="2039614" cy="338554"/>
          </a:xfrm>
          <a:prstGeom prst="rect">
            <a:avLst/>
          </a:prstGeom>
          <a:noFill/>
        </p:spPr>
        <p:txBody>
          <a:bodyPr wrap="square" rtlCol="0">
            <a:spAutoFit/>
          </a:bodyPr>
          <a:lstStyle/>
          <a:p>
            <a:pPr algn="ctr"/>
            <a:r>
              <a:rPr lang="pt-BR" sz="1600" dirty="0">
                <a:latin typeface="Open Sans" panose="020B0606030504020204" pitchFamily="34" charset="0"/>
                <a:ea typeface="Open Sans" panose="020B0606030504020204" pitchFamily="34" charset="0"/>
                <a:cs typeface="Open Sans" panose="020B0606030504020204" pitchFamily="34" charset="0"/>
              </a:rPr>
              <a:t>Inglaterra</a:t>
            </a:r>
          </a:p>
        </p:txBody>
      </p:sp>
      <p:cxnSp>
        <p:nvCxnSpPr>
          <p:cNvPr id="3" name="Conector reto 2">
            <a:extLst>
              <a:ext uri="{FF2B5EF4-FFF2-40B4-BE49-F238E27FC236}">
                <a16:creationId xmlns:a16="http://schemas.microsoft.com/office/drawing/2014/main" id="{B9784D83-280F-D438-78AA-63B61A2944E8}"/>
              </a:ext>
            </a:extLst>
          </p:cNvPr>
          <p:cNvCxnSpPr>
            <a:cxnSpLocks/>
          </p:cNvCxnSpPr>
          <p:nvPr/>
        </p:nvCxnSpPr>
        <p:spPr>
          <a:xfrm>
            <a:off x="3679371" y="1853444"/>
            <a:ext cx="0" cy="2471813"/>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470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2">
            <a:extLst>
              <a:ext uri="{FF2B5EF4-FFF2-40B4-BE49-F238E27FC236}">
                <a16:creationId xmlns:a16="http://schemas.microsoft.com/office/drawing/2014/main" id="{15BA76B9-BC1B-4E49-92FD-8C8009B6FE0F}"/>
              </a:ext>
            </a:extLst>
          </p:cNvPr>
          <p:cNvGrpSpPr/>
          <p:nvPr/>
        </p:nvGrpSpPr>
        <p:grpSpPr>
          <a:xfrm>
            <a:off x="1403648" y="-2773"/>
            <a:ext cx="6336704" cy="741056"/>
            <a:chOff x="1403648" y="-2773"/>
            <a:chExt cx="6336704" cy="741056"/>
          </a:xfrm>
        </p:grpSpPr>
        <p:sp>
          <p:nvSpPr>
            <p:cNvPr id="18" name="Retângulo 17">
              <a:extLst>
                <a:ext uri="{FF2B5EF4-FFF2-40B4-BE49-F238E27FC236}">
                  <a16:creationId xmlns:a16="http://schemas.microsoft.com/office/drawing/2014/main" id="{0637D495-223F-4961-8326-F26C4D033D40}"/>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tângulo 18">
              <a:extLst>
                <a:ext uri="{FF2B5EF4-FFF2-40B4-BE49-F238E27FC236}">
                  <a16:creationId xmlns:a16="http://schemas.microsoft.com/office/drawing/2014/main" id="{013E6D7F-F382-40E4-BBDB-1FD05BD85FDA}"/>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CaixaDeTexto 13">
            <a:extLst>
              <a:ext uri="{FF2B5EF4-FFF2-40B4-BE49-F238E27FC236}">
                <a16:creationId xmlns:a16="http://schemas.microsoft.com/office/drawing/2014/main" id="{A9B6B903-A06C-D527-8CCE-BF304A488A6F}"/>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CaixaDeTexto 9">
            <a:extLst>
              <a:ext uri="{FF2B5EF4-FFF2-40B4-BE49-F238E27FC236}">
                <a16:creationId xmlns:a16="http://schemas.microsoft.com/office/drawing/2014/main" id="{E32F9B02-D367-657F-C013-0795780FDC26}"/>
              </a:ext>
            </a:extLst>
          </p:cNvPr>
          <p:cNvSpPr txBox="1"/>
          <p:nvPr/>
        </p:nvSpPr>
        <p:spPr>
          <a:xfrm>
            <a:off x="515256" y="4415014"/>
            <a:ext cx="1153885" cy="461665"/>
          </a:xfrm>
          <a:prstGeom prst="rect">
            <a:avLst/>
          </a:prstGeom>
          <a:noFill/>
        </p:spPr>
        <p:txBody>
          <a:bodyPr wrap="square">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https://pt.wikipedia.org/wiki/Primeira_Guerra_Mundial#/media/Ficheiro:Countries_of_Europe-pt2.svg</a:t>
            </a:r>
          </a:p>
        </p:txBody>
      </p:sp>
      <p:pic>
        <p:nvPicPr>
          <p:cNvPr id="4" name="Imagem 3" descr="Mapa&#10;&#10;Descrição gerada automaticamente">
            <a:extLst>
              <a:ext uri="{FF2B5EF4-FFF2-40B4-BE49-F238E27FC236}">
                <a16:creationId xmlns:a16="http://schemas.microsoft.com/office/drawing/2014/main" id="{46D7149B-DAF7-175E-6387-E9F8C18B5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85" y="809618"/>
            <a:ext cx="4760686" cy="4067061"/>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6" name="Retângulo 5">
            <a:extLst>
              <a:ext uri="{FF2B5EF4-FFF2-40B4-BE49-F238E27FC236}">
                <a16:creationId xmlns:a16="http://schemas.microsoft.com/office/drawing/2014/main" id="{F81B6FF9-F081-E375-7F18-3B7DBE18D769}"/>
              </a:ext>
            </a:extLst>
          </p:cNvPr>
          <p:cNvSpPr/>
          <p:nvPr/>
        </p:nvSpPr>
        <p:spPr>
          <a:xfrm>
            <a:off x="6618514" y="1342571"/>
            <a:ext cx="326572" cy="290286"/>
          </a:xfrm>
          <a:prstGeom prst="rect">
            <a:avLst/>
          </a:prstGeom>
          <a:solidFill>
            <a:srgbClr val="32B3EF"/>
          </a:solidFill>
          <a:ln>
            <a:solidFill>
              <a:schemeClr val="tx1"/>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128D121C-736A-F299-81BF-4B523EB6F2C3}"/>
              </a:ext>
            </a:extLst>
          </p:cNvPr>
          <p:cNvSpPr/>
          <p:nvPr/>
        </p:nvSpPr>
        <p:spPr>
          <a:xfrm>
            <a:off x="6618514" y="1740486"/>
            <a:ext cx="326572" cy="290286"/>
          </a:xfrm>
          <a:prstGeom prst="rect">
            <a:avLst/>
          </a:prstGeom>
          <a:solidFill>
            <a:srgbClr val="FF9490"/>
          </a:solidFill>
          <a:ln>
            <a:solidFill>
              <a:schemeClr val="tx1"/>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4C42E8A8-8D25-101D-248F-ABCAF6C80F21}"/>
              </a:ext>
            </a:extLst>
          </p:cNvPr>
          <p:cNvSpPr/>
          <p:nvPr/>
        </p:nvSpPr>
        <p:spPr>
          <a:xfrm>
            <a:off x="6618514" y="2092002"/>
            <a:ext cx="326572" cy="290286"/>
          </a:xfrm>
          <a:prstGeom prst="rect">
            <a:avLst/>
          </a:prstGeom>
          <a:solidFill>
            <a:srgbClr val="EDCBA4"/>
          </a:solidFill>
          <a:ln>
            <a:solidFill>
              <a:schemeClr val="tx1"/>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A97F121C-C47E-6FFA-D4B6-ABCD39AB5A8F}"/>
              </a:ext>
            </a:extLst>
          </p:cNvPr>
          <p:cNvSpPr txBox="1"/>
          <p:nvPr/>
        </p:nvSpPr>
        <p:spPr>
          <a:xfrm>
            <a:off x="6945086" y="1344646"/>
            <a:ext cx="1052285" cy="230832"/>
          </a:xfrm>
          <a:prstGeom prst="rect">
            <a:avLst/>
          </a:prstGeom>
          <a:noFill/>
        </p:spPr>
        <p:txBody>
          <a:bodyPr wrap="square">
            <a:spAutoFit/>
          </a:bodyPr>
          <a:lstStyle/>
          <a:p>
            <a:r>
              <a:rPr lang="pt-BR" sz="900" b="0" i="0" u="none" strike="noStrike" dirty="0">
                <a:effectLst/>
                <a:latin typeface="Open Sans" panose="020B0606030504020204" pitchFamily="34" charset="0"/>
                <a:ea typeface="Open Sans" panose="020B0606030504020204" pitchFamily="34" charset="0"/>
                <a:cs typeface="Open Sans" panose="020B0606030504020204" pitchFamily="34" charset="0"/>
              </a:rPr>
              <a:t>Tríplice Entente</a:t>
            </a:r>
            <a:endParaRPr lang="pt-BR"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CaixaDeTexto 29">
            <a:extLst>
              <a:ext uri="{FF2B5EF4-FFF2-40B4-BE49-F238E27FC236}">
                <a16:creationId xmlns:a16="http://schemas.microsoft.com/office/drawing/2014/main" id="{C62B9F41-F8D3-833D-5F48-DEE07782B4ED}"/>
              </a:ext>
            </a:extLst>
          </p:cNvPr>
          <p:cNvSpPr txBox="1"/>
          <p:nvPr/>
        </p:nvSpPr>
        <p:spPr>
          <a:xfrm>
            <a:off x="6945086" y="1751795"/>
            <a:ext cx="1052285" cy="230832"/>
          </a:xfrm>
          <a:prstGeom prst="rect">
            <a:avLst/>
          </a:prstGeom>
          <a:noFill/>
        </p:spPr>
        <p:txBody>
          <a:bodyPr wrap="square">
            <a:spAutoFit/>
          </a:bodyPr>
          <a:lstStyle/>
          <a:p>
            <a:r>
              <a:rPr lang="pt-BR" sz="900" b="0" i="0" u="none" strike="noStrike" dirty="0">
                <a:effectLst/>
                <a:latin typeface="Open Sans" panose="020B0606030504020204" pitchFamily="34" charset="0"/>
                <a:ea typeface="Open Sans" panose="020B0606030504020204" pitchFamily="34" charset="0"/>
                <a:cs typeface="Open Sans" panose="020B0606030504020204" pitchFamily="34" charset="0"/>
              </a:rPr>
              <a:t>Tríplice </a:t>
            </a:r>
            <a:r>
              <a:rPr lang="pt-BR" sz="900" dirty="0">
                <a:latin typeface="Open Sans" panose="020B0606030504020204" pitchFamily="34" charset="0"/>
                <a:ea typeface="Open Sans" panose="020B0606030504020204" pitchFamily="34" charset="0"/>
                <a:cs typeface="Open Sans" panose="020B0606030504020204" pitchFamily="34" charset="0"/>
              </a:rPr>
              <a:t>Aliança</a:t>
            </a:r>
          </a:p>
        </p:txBody>
      </p:sp>
      <p:sp>
        <p:nvSpPr>
          <p:cNvPr id="31" name="CaixaDeTexto 30">
            <a:extLst>
              <a:ext uri="{FF2B5EF4-FFF2-40B4-BE49-F238E27FC236}">
                <a16:creationId xmlns:a16="http://schemas.microsoft.com/office/drawing/2014/main" id="{BEEB4F47-1861-EED2-602C-D931D76C66CF}"/>
              </a:ext>
            </a:extLst>
          </p:cNvPr>
          <p:cNvSpPr txBox="1"/>
          <p:nvPr/>
        </p:nvSpPr>
        <p:spPr>
          <a:xfrm>
            <a:off x="6945086" y="2091673"/>
            <a:ext cx="1052285" cy="230832"/>
          </a:xfrm>
          <a:prstGeom prst="rect">
            <a:avLst/>
          </a:prstGeom>
          <a:noFill/>
        </p:spPr>
        <p:txBody>
          <a:bodyPr wrap="square">
            <a:spAutoFit/>
          </a:bodyPr>
          <a:lstStyle/>
          <a:p>
            <a:r>
              <a:rPr lang="pt-BR" sz="900" dirty="0">
                <a:latin typeface="Open Sans" panose="020B0606030504020204" pitchFamily="34" charset="0"/>
                <a:ea typeface="Open Sans" panose="020B0606030504020204" pitchFamily="34" charset="0"/>
                <a:cs typeface="Open Sans" panose="020B0606030504020204" pitchFamily="34" charset="0"/>
              </a:rPr>
              <a:t>Países Neutros</a:t>
            </a:r>
          </a:p>
        </p:txBody>
      </p:sp>
    </p:spTree>
    <p:extLst>
      <p:ext uri="{BB962C8B-B14F-4D97-AF65-F5344CB8AC3E}">
        <p14:creationId xmlns:p14="http://schemas.microsoft.com/office/powerpoint/2010/main" val="406099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ABA7C6CE-B738-5E54-ECFB-8628BBE73AC5}"/>
              </a:ext>
            </a:extLst>
          </p:cNvPr>
          <p:cNvSpPr txBox="1"/>
          <p:nvPr/>
        </p:nvSpPr>
        <p:spPr>
          <a:xfrm>
            <a:off x="538301" y="4100036"/>
            <a:ext cx="2107351" cy="230832"/>
          </a:xfrm>
          <a:prstGeom prst="rect">
            <a:avLst/>
          </a:prstGeom>
          <a:noFill/>
        </p:spPr>
        <p:txBody>
          <a:bodyPr wrap="square">
            <a:spAutoFit/>
          </a:bodyPr>
          <a:lstStyle/>
          <a:p>
            <a:r>
              <a:rPr lang="pt-BR" sz="900" b="0" i="0" dirty="0">
                <a:solidFill>
                  <a:srgbClr val="202122"/>
                </a:solidFill>
                <a:effectLst/>
                <a:latin typeface="Open Sans" panose="020B0606030504020204" pitchFamily="34" charset="0"/>
                <a:ea typeface="Open Sans" panose="020B0606030504020204" pitchFamily="34" charset="0"/>
                <a:cs typeface="Open Sans" panose="020B0606030504020204" pitchFamily="34" charset="0"/>
              </a:rPr>
              <a:t>Francisco Ferdinando (1863 – 1914)</a:t>
            </a:r>
            <a:endParaRPr lang="pt-BR"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CaixaDeTexto 23">
            <a:extLst>
              <a:ext uri="{FF2B5EF4-FFF2-40B4-BE49-F238E27FC236}">
                <a16:creationId xmlns:a16="http://schemas.microsoft.com/office/drawing/2014/main" id="{0C040AA7-912B-D490-7C02-C35F9C69D01B}"/>
              </a:ext>
            </a:extLst>
          </p:cNvPr>
          <p:cNvSpPr txBox="1"/>
          <p:nvPr/>
        </p:nvSpPr>
        <p:spPr>
          <a:xfrm>
            <a:off x="1591977" y="910062"/>
            <a:ext cx="5819486" cy="369332"/>
          </a:xfrm>
          <a:prstGeom prst="rect">
            <a:avLst/>
          </a:prstGeom>
          <a:noFill/>
        </p:spPr>
        <p:txBody>
          <a:bodyPr wrap="square" rtlCol="0">
            <a:spAutoFit/>
          </a:bodyPr>
          <a:lstStyle/>
          <a:p>
            <a:pPr algn="ctr"/>
            <a:r>
              <a:rPr lang="pt-BR" b="1" dirty="0">
                <a:solidFill>
                  <a:schemeClr val="accent2"/>
                </a:solidFill>
              </a:rPr>
              <a:t>  </a:t>
            </a:r>
            <a:r>
              <a:rPr lang="pt-BR" b="1" dirty="0">
                <a:solidFill>
                  <a:schemeClr val="tx2"/>
                </a:solidFill>
                <a:latin typeface="Open Sans" panose="020B0606030504020204" pitchFamily="34" charset="0"/>
                <a:ea typeface="Open Sans" panose="020B0606030504020204" pitchFamily="34" charset="0"/>
                <a:cs typeface="Open Sans" panose="020B0606030504020204" pitchFamily="34" charset="0"/>
              </a:rPr>
              <a:t>O Início do Conflito </a:t>
            </a:r>
          </a:p>
        </p:txBody>
      </p:sp>
      <p:pic>
        <p:nvPicPr>
          <p:cNvPr id="3" name="Imagem 2" descr="Foto em preto e branco de homem com barba e bigode&#10;&#10;Descrição gerada automaticamente">
            <a:extLst>
              <a:ext uri="{FF2B5EF4-FFF2-40B4-BE49-F238E27FC236}">
                <a16:creationId xmlns:a16="http://schemas.microsoft.com/office/drawing/2014/main" id="{3C5B97A2-BF77-CD97-A717-73201A5B4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14" y="1561026"/>
            <a:ext cx="1876607" cy="2500267"/>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16" name="CaixaDeTexto 15">
            <a:extLst>
              <a:ext uri="{FF2B5EF4-FFF2-40B4-BE49-F238E27FC236}">
                <a16:creationId xmlns:a16="http://schemas.microsoft.com/office/drawing/2014/main" id="{ADD28E66-FC9F-0FF5-C078-A7C487F75267}"/>
              </a:ext>
            </a:extLst>
          </p:cNvPr>
          <p:cNvSpPr txBox="1"/>
          <p:nvPr/>
        </p:nvSpPr>
        <p:spPr>
          <a:xfrm>
            <a:off x="538301" y="4301683"/>
            <a:ext cx="1843316" cy="646331"/>
          </a:xfrm>
          <a:prstGeom prst="rect">
            <a:avLst/>
          </a:prstGeom>
          <a:noFill/>
        </p:spPr>
        <p:txBody>
          <a:bodyPr wrap="square">
            <a:spAutoFit/>
          </a:bodyPr>
          <a:lstStyle/>
          <a:p>
            <a:pPr algn="ctr"/>
            <a:r>
              <a:rPr lang="pt-BR" sz="600" dirty="0">
                <a:latin typeface="Open Sans" panose="020B0606030504020204" pitchFamily="34" charset="0"/>
                <a:ea typeface="Open Sans" panose="020B0606030504020204" pitchFamily="34" charset="0"/>
                <a:cs typeface="Open Sans" panose="020B0606030504020204" pitchFamily="34" charset="0"/>
              </a:rPr>
              <a:t>https://pt.wikipedia.org/w/index.php?title=Francisco_Ferdinando_da_%C3%81ustria-Hungria&amp;tableofcontents=1#/media/Ficheiro:Ferdinand_Schmutzer_-_Franz_Ferdinand_von_%C3%96sterreich-Este,_um_1914.jpg</a:t>
            </a:r>
          </a:p>
        </p:txBody>
      </p:sp>
      <p:sp>
        <p:nvSpPr>
          <p:cNvPr id="20" name="CaixaDeTexto 19">
            <a:extLst>
              <a:ext uri="{FF2B5EF4-FFF2-40B4-BE49-F238E27FC236}">
                <a16:creationId xmlns:a16="http://schemas.microsoft.com/office/drawing/2014/main" id="{BFF0195B-9B6B-F4D7-00C3-426E2213EC86}"/>
              </a:ext>
            </a:extLst>
          </p:cNvPr>
          <p:cNvSpPr txBox="1"/>
          <p:nvPr/>
        </p:nvSpPr>
        <p:spPr>
          <a:xfrm>
            <a:off x="2578460" y="1498157"/>
            <a:ext cx="4142560" cy="3046988"/>
          </a:xfrm>
          <a:prstGeom prst="rect">
            <a:avLst/>
          </a:prstGeom>
          <a:noFill/>
        </p:spPr>
        <p:txBody>
          <a:bodyPr wrap="square">
            <a:spAutoFit/>
          </a:bodyPr>
          <a:lstStyle/>
          <a:p>
            <a:pPr algn="just"/>
            <a:r>
              <a:rPr lang="pt-BR" sz="1600" dirty="0">
                <a:latin typeface="Open Sans" panose="020B0606030504020204" pitchFamily="34" charset="0"/>
                <a:ea typeface="Open Sans" panose="020B0606030504020204" pitchFamily="34" charset="0"/>
                <a:cs typeface="Open Sans" panose="020B0606030504020204" pitchFamily="34" charset="0"/>
              </a:rPr>
              <a:t> O estopim para o início da 1° Guerra mundial se deu com o assassinato do arquiduque da Áustria e herdeiro do império Austro-Húngaro Francisco Ferdinando. Ele e sua esposa Sofia visitavam a capital da Bósnia, Sarajevo quando sofreram um primeiro atentado. Uma bomba fora jogada em seu automóvel, mas acabou atingindo pedestres que se feriram. A bomba foi jogada por membros do grupo terrorista “mão negra”, da Sérvia. </a:t>
            </a:r>
          </a:p>
        </p:txBody>
      </p:sp>
      <p:sp>
        <p:nvSpPr>
          <p:cNvPr id="21" name="CaixaDeTexto 20">
            <a:extLst>
              <a:ext uri="{FF2B5EF4-FFF2-40B4-BE49-F238E27FC236}">
                <a16:creationId xmlns:a16="http://schemas.microsoft.com/office/drawing/2014/main" id="{01A04DE8-8B03-6B2E-A1BB-83EDB265D384}"/>
              </a:ext>
            </a:extLst>
          </p:cNvPr>
          <p:cNvSpPr txBox="1"/>
          <p:nvPr/>
        </p:nvSpPr>
        <p:spPr>
          <a:xfrm>
            <a:off x="7036967" y="2280076"/>
            <a:ext cx="1654280" cy="184666"/>
          </a:xfrm>
          <a:prstGeom prst="rect">
            <a:avLst/>
          </a:prstGeom>
          <a:noFill/>
        </p:spPr>
        <p:txBody>
          <a:bodyPr wrap="square" rtlCol="0">
            <a:spAutoFit/>
          </a:bodyPr>
          <a:lstStyle/>
          <a:p>
            <a:r>
              <a:rPr lang="pt-BR" sz="600" dirty="0">
                <a:latin typeface="Open Sans" panose="020B0606030504020204" pitchFamily="34" charset="0"/>
                <a:ea typeface="Open Sans" panose="020B0606030504020204" pitchFamily="34" charset="0"/>
                <a:cs typeface="Open Sans" panose="020B0606030504020204" pitchFamily="34" charset="0"/>
              </a:rPr>
              <a:t>Elaborado especialmente para o CMSP.</a:t>
            </a:r>
          </a:p>
        </p:txBody>
      </p:sp>
      <p:grpSp>
        <p:nvGrpSpPr>
          <p:cNvPr id="12" name="Grupo 12">
            <a:extLst>
              <a:ext uri="{FF2B5EF4-FFF2-40B4-BE49-F238E27FC236}">
                <a16:creationId xmlns:a16="http://schemas.microsoft.com/office/drawing/2014/main" id="{4986FBAB-AF5D-4502-8FDC-2A8B48DD05C2}"/>
              </a:ext>
            </a:extLst>
          </p:cNvPr>
          <p:cNvGrpSpPr/>
          <p:nvPr/>
        </p:nvGrpSpPr>
        <p:grpSpPr>
          <a:xfrm>
            <a:off x="1403648" y="-2773"/>
            <a:ext cx="6336704" cy="741056"/>
            <a:chOff x="1403648" y="-2773"/>
            <a:chExt cx="6336704" cy="741056"/>
          </a:xfrm>
        </p:grpSpPr>
        <p:sp>
          <p:nvSpPr>
            <p:cNvPr id="13" name="Retângulo 12">
              <a:extLst>
                <a:ext uri="{FF2B5EF4-FFF2-40B4-BE49-F238E27FC236}">
                  <a16:creationId xmlns:a16="http://schemas.microsoft.com/office/drawing/2014/main" id="{BFB228E2-31AD-4E58-B9B2-CA5E83F8C301}"/>
                </a:ext>
              </a:extLst>
            </p:cNvPr>
            <p:cNvSpPr/>
            <p:nvPr/>
          </p:nvSpPr>
          <p:spPr>
            <a:xfrm>
              <a:off x="1403648" y="195486"/>
              <a:ext cx="6336704" cy="542797"/>
            </a:xfrm>
            <a:prstGeom prst="rect">
              <a:avLst/>
            </a:prstGeom>
            <a:solidFill>
              <a:srgbClr val="2E5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tângulo 14">
              <a:extLst>
                <a:ext uri="{FF2B5EF4-FFF2-40B4-BE49-F238E27FC236}">
                  <a16:creationId xmlns:a16="http://schemas.microsoft.com/office/drawing/2014/main" id="{F0E8531C-6A8E-4C6E-ADD1-F38B579E0D02}"/>
                </a:ext>
              </a:extLst>
            </p:cNvPr>
            <p:cNvSpPr/>
            <p:nvPr/>
          </p:nvSpPr>
          <p:spPr>
            <a:xfrm>
              <a:off x="1403648" y="-2773"/>
              <a:ext cx="6336704" cy="195486"/>
            </a:xfrm>
            <a:prstGeom prst="rect">
              <a:avLst/>
            </a:prstGeom>
            <a:solidFill>
              <a:srgbClr val="110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CaixaDeTexto 21">
            <a:extLst>
              <a:ext uri="{FF2B5EF4-FFF2-40B4-BE49-F238E27FC236}">
                <a16:creationId xmlns:a16="http://schemas.microsoft.com/office/drawing/2014/main" id="{F2DF2D21-50D6-4FDB-B98E-10EAE89AC2CA}"/>
              </a:ext>
            </a:extLst>
          </p:cNvPr>
          <p:cNvSpPr txBox="1"/>
          <p:nvPr/>
        </p:nvSpPr>
        <p:spPr>
          <a:xfrm>
            <a:off x="1403648" y="266821"/>
            <a:ext cx="63367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solidFill>
                  <a:prstClr val="white"/>
                </a:solidFill>
                <a:latin typeface="Open Sans" panose="020B0606030504020204" pitchFamily="34" charset="0"/>
                <a:ea typeface="Open Sans" panose="020B0606030504020204" pitchFamily="34" charset="0"/>
                <a:cs typeface="Open Sans" panose="020B0606030504020204" pitchFamily="34" charset="0"/>
              </a:rPr>
              <a:t>1° Guerra Mundial </a:t>
            </a:r>
            <a:endParaRPr kumimoji="0" lang="pt-BR"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779510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72542</TotalTime>
  <Words>3632</Words>
  <Application>Microsoft Office PowerPoint</Application>
  <PresentationFormat>Apresentação na tela (16:9)</PresentationFormat>
  <Paragraphs>244</Paragraphs>
  <Slides>25</Slides>
  <Notes>24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25</vt:i4>
      </vt:variant>
    </vt:vector>
  </HeadingPairs>
  <TitlesOfParts>
    <vt:vector size="31" baseType="lpstr">
      <vt:lpstr>Open Sans</vt:lpstr>
      <vt:lpstr>Arial</vt:lpstr>
      <vt:lpstr>Calibri</vt:lpstr>
      <vt:lpstr>Arial</vt:lpstr>
      <vt:lpstr>Lato</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Junior</dc:creator>
  <cp:lastModifiedBy>Walter Trabasso Junior</cp:lastModifiedBy>
  <cp:revision>581</cp:revision>
  <dcterms:created xsi:type="dcterms:W3CDTF">2020-04-03T18:57:27Z</dcterms:created>
  <dcterms:modified xsi:type="dcterms:W3CDTF">2022-06-21T14:46:09Z</dcterms:modified>
</cp:coreProperties>
</file>